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5"/>
  </p:notesMasterIdLst>
  <p:handoutMasterIdLst>
    <p:handoutMasterId r:id="rId56"/>
  </p:handoutMasterIdLst>
  <p:sldIdLst>
    <p:sldId id="354" r:id="rId2"/>
    <p:sldId id="355" r:id="rId3"/>
    <p:sldId id="383" r:id="rId4"/>
    <p:sldId id="384" r:id="rId5"/>
    <p:sldId id="385" r:id="rId6"/>
    <p:sldId id="386" r:id="rId7"/>
    <p:sldId id="387" r:id="rId8"/>
    <p:sldId id="388" r:id="rId9"/>
    <p:sldId id="389" r:id="rId10"/>
    <p:sldId id="359" r:id="rId11"/>
    <p:sldId id="360" r:id="rId12"/>
    <p:sldId id="256" r:id="rId13"/>
    <p:sldId id="305" r:id="rId14"/>
    <p:sldId id="263" r:id="rId15"/>
    <p:sldId id="414" r:id="rId16"/>
    <p:sldId id="296" r:id="rId17"/>
    <p:sldId id="399" r:id="rId18"/>
    <p:sldId id="378" r:id="rId19"/>
    <p:sldId id="351" r:id="rId20"/>
    <p:sldId id="368" r:id="rId21"/>
    <p:sldId id="281" r:id="rId22"/>
    <p:sldId id="409" r:id="rId23"/>
    <p:sldId id="299" r:id="rId24"/>
    <p:sldId id="261" r:id="rId25"/>
    <p:sldId id="328" r:id="rId26"/>
    <p:sldId id="280" r:id="rId27"/>
    <p:sldId id="258" r:id="rId28"/>
    <p:sldId id="401" r:id="rId29"/>
    <p:sldId id="407" r:id="rId30"/>
    <p:sldId id="304" r:id="rId31"/>
    <p:sldId id="371" r:id="rId32"/>
    <p:sldId id="391" r:id="rId33"/>
    <p:sldId id="406" r:id="rId34"/>
    <p:sldId id="411" r:id="rId35"/>
    <p:sldId id="408" r:id="rId36"/>
    <p:sldId id="395" r:id="rId37"/>
    <p:sldId id="397" r:id="rId38"/>
    <p:sldId id="400" r:id="rId39"/>
    <p:sldId id="415" r:id="rId40"/>
    <p:sldId id="417" r:id="rId41"/>
    <p:sldId id="300" r:id="rId42"/>
    <p:sldId id="403" r:id="rId43"/>
    <p:sldId id="410" r:id="rId44"/>
    <p:sldId id="413" r:id="rId45"/>
    <p:sldId id="396" r:id="rId46"/>
    <p:sldId id="393" r:id="rId47"/>
    <p:sldId id="412" r:id="rId48"/>
    <p:sldId id="265" r:id="rId49"/>
    <p:sldId id="290" r:id="rId50"/>
    <p:sldId id="325" r:id="rId51"/>
    <p:sldId id="268" r:id="rId52"/>
    <p:sldId id="311" r:id="rId53"/>
    <p:sldId id="390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8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521" autoAdjust="0"/>
    <p:restoredTop sz="62257" autoAdjust="0"/>
  </p:normalViewPr>
  <p:slideViewPr>
    <p:cSldViewPr>
      <p:cViewPr varScale="1">
        <p:scale>
          <a:sx n="71" d="100"/>
          <a:sy n="71" d="100"/>
        </p:scale>
        <p:origin x="-96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B3F7C0-83F9-44AA-A0D9-C363B98410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567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6B74A5F-BF08-4CF3-975C-4289FA5631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795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</p:grpSp>
      </p:grpSp>
      <p:sp>
        <p:nvSpPr>
          <p:cNvPr id="4307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307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9E0D6-E539-462A-85C7-BB3B651C61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9808D-7E92-4C5D-8F10-0FB50BF3D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5AA93-1DF7-4092-AD13-9BE46EE2A8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2318D-21BA-4020-A9DF-607B3D9037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C5DA6-A80D-408E-92DD-697A8A741A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60DD4-1E9F-45F9-97E2-8D936D15A1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FA87C-7F72-4AB4-85E8-B99FA264B8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67DB8-0741-4ACC-B269-1E8F02B212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254F4-2831-4180-A2ED-03821322C9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ADF0F-ECE0-45C4-93B4-7F59ECEE6E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D4FB9-09A0-456B-A380-D8926920F0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 advTm="5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1988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41990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1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2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3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4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5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6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7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8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1999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0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42002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3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4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5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6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7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8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09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0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1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2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3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4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5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6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7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8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19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2021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2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3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4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5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6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7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8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29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0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1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2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3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4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5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6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37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42039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40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41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42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43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44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sp>
            <p:nvSpPr>
              <p:cNvPr id="42045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dirty="0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42047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2048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2049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  <p:sp>
              <p:nvSpPr>
                <p:cNvPr id="42050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 dirty="0"/>
                </a:p>
              </p:txBody>
            </p:sp>
          </p:grpSp>
        </p:grpSp>
      </p:grpSp>
      <p:sp>
        <p:nvSpPr>
          <p:cNvPr id="4205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2052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2053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054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055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DED042C-094B-499B-B313-CD5D3BFB36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ransition spd="slow" advTm="5000">
    <p:strips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Учитель начальных классов </a:t>
            </a:r>
          </a:p>
          <a:p>
            <a:pPr algn="ctr"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МБОУ «Краснознаменская школа»</a:t>
            </a:r>
          </a:p>
          <a:p>
            <a:pPr algn="ctr">
              <a:defRPr/>
            </a:pP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Алёшина Валентина Александровна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6" name="Picture 2" descr="C:\Documents and Settings\Admin\Рабочий стол\1 сентября\картинки к 1 сентября\89b3d20a720642418de024c523b9dcd8_bi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907" b="1907"/>
          <a:stretch>
            <a:fillRect/>
          </a:stretch>
        </p:blipFill>
        <p:spPr>
          <a:xfrm>
            <a:off x="26059" y="-99392"/>
            <a:ext cx="9144000" cy="5357813"/>
          </a:xfrm>
          <a:noFill/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Рисунок 11"/>
          <p:cNvPicPr>
            <a:picLocks noGrp="1"/>
          </p:cNvPicPr>
          <p:nvPr>
            <p:ph type="pic" idx="1"/>
          </p:nvPr>
        </p:nvPicPr>
        <p:blipFill>
          <a:blip r:embed="rId2"/>
          <a:srcRect t="616" b="616"/>
          <a:stretch>
            <a:fillRect/>
          </a:stretch>
        </p:blipFill>
        <p:spPr>
          <a:xfrm>
            <a:off x="2000250" y="785794"/>
            <a:ext cx="4929188" cy="4786346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2288" y="0"/>
            <a:ext cx="5486400" cy="714356"/>
          </a:xfrm>
        </p:spPr>
        <p:txBody>
          <a:bodyPr/>
          <a:lstStyle/>
          <a:p>
            <a:pPr>
              <a:defRPr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Первый урок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804862"/>
          </a:xfrm>
        </p:spPr>
        <p:txBody>
          <a:bodyPr/>
          <a:lstStyle/>
          <a:p>
            <a:pPr>
              <a:defRPr/>
            </a:pPr>
            <a:r>
              <a:rPr lang="ru-RU" sz="6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Моя будущая профессия</a:t>
            </a:r>
          </a:p>
        </p:txBody>
      </p:sp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9144000" cy="1490662"/>
          </a:xfrm>
        </p:spPr>
        <p:txBody>
          <a:bodyPr/>
          <a:lstStyle/>
          <a:p>
            <a:pPr algn="ctr"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Уже в детстве дети точно знают, кем хотят стать в будущем.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7929618" cy="52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36609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200" b="1" i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3200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endParaRPr lang="ru-RU" dirty="0"/>
          </a:p>
        </p:txBody>
      </p:sp>
      <p:pic>
        <p:nvPicPr>
          <p:cNvPr id="15364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1714488"/>
            <a:ext cx="7429553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313" y="142875"/>
            <a:ext cx="8501062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Они представляют себя музыкантами, балеринами, мечтают о красивом и нужном деле своей жизни</a:t>
            </a:r>
          </a:p>
        </p:txBody>
      </p:sp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Впоследствии эта страсть проходит, и ребенок может выбрать совершенно другую профессию.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00240"/>
            <a:ext cx="8686800" cy="4125923"/>
          </a:xfrm>
        </p:spPr>
        <p:txBody>
          <a:bodyPr/>
          <a:lstStyle/>
          <a:p>
            <a:pPr lvl="2" eaLnBrk="1" hangingPunct="1">
              <a:buFontTx/>
              <a:buNone/>
              <a:defRPr/>
            </a:pPr>
            <a:endParaRPr lang="ru-RU" sz="4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8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9" y="1714488"/>
            <a:ext cx="607220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/>
      <p:bldP spid="101379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0"/>
            <a:ext cx="8229600" cy="1714488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вам, дети, очень важно знать, чем занимаются ее представители, и какие трудности придется встретить.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ru-RU" dirty="0" smtClean="0">
              <a:solidFill>
                <a:srgbClr val="FFC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71625"/>
            <a:ext cx="8229600" cy="4643438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7412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285992"/>
            <a:ext cx="6500858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профессия?</a:t>
            </a:r>
            <a:endParaRPr lang="ru-RU" sz="6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Профессия - род трудовой деятельности, занятий, требующих специальной подготовки.</a:t>
            </a:r>
            <a:endParaRPr lang="ru-RU" sz="4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0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72066" y="0"/>
            <a:ext cx="4071934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Врач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 это очень нужная профессия. Врач одет в белый халат, на голове у него специальная шапочка. Это врачебная форма. Врач лечит детей и взрослых от болезней. Врач работает в больнице. Для его работы ему нужны специальные инструменты,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такие как фонендоскоп,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шприц, градусник и т.д.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Профессия врач нужна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того, чтобы защищать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лечить людей </a:t>
            </a:r>
            <a:b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различных болезней.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7813"/>
            <a:ext cx="3686172" cy="5794393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Основная задача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хирурга -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установление точного диагноза, выяснение причины болезни, проведение непосредственно операции, и, конечно, помощь в полном восстановлении организма. Работа хирурга – это огромная ответственность за человеческую жизнь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9906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0"/>
            <a:ext cx="3857620" cy="5929330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Фармацевты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приготавливают, контролируют и отпускают лекарственные средства по рецептам и разрешенные к отпуску без рецепта, предметы санитарии, гигиены и ухода за больными, лекарственные травы, дезинфекционные средства, перевязочные материалы и другие товары аптечного ассортимента.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" name="Рисунок 9"/>
          <p:cNvPicPr>
            <a:picLocks noGrp="1"/>
          </p:cNvPicPr>
          <p:nvPr>
            <p:ph type="pic" idx="1"/>
          </p:nvPr>
        </p:nvPicPr>
        <p:blipFill>
          <a:blip r:embed="rId2"/>
          <a:srcRect t="5968" b="5968"/>
          <a:stretch>
            <a:fillRect/>
          </a:stretch>
        </p:blipFill>
        <p:spPr bwMode="auto">
          <a:xfrm>
            <a:off x="0" y="0"/>
            <a:ext cx="5286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628" y="277813"/>
            <a:ext cx="4143372" cy="6294459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профессия довольно сложная. Нужно не только уметь интересно подать материал, но организовать работу детей. Учитель должен обладать моральной выдержкой и тактом, хорошо знать свой предмет.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Рисунок 5"/>
          <p:cNvSpPr>
            <a:spLocks noGrp="1" noChangeAspect="1" noTextEdit="1"/>
          </p:cNvSpPr>
          <p:nvPr>
            <p:ph type="pic" idx="1"/>
          </p:nvPr>
        </p:nvSpPr>
        <p:spPr>
          <a:xfrm>
            <a:off x="785813" y="500063"/>
            <a:ext cx="7632700" cy="5724525"/>
          </a:xfrm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5" name="Picture 5" descr="C:\Documents and Settings\Admin\Мои документы\Мои рисунки и фото\Фото 2016\WP_20151023_12_08_10_P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90011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0"/>
            <a:ext cx="3857621" cy="5929330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Бухгалтер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подсчитывает затраты и прибыли на предприятиях, фирмах, организациях. Бухгалтер должен иметь экономическое образование и математические способности.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875" y="1143000"/>
            <a:ext cx="3322638" cy="5429250"/>
          </a:xfrm>
        </p:spPr>
        <p:txBody>
          <a:bodyPr/>
          <a:lstStyle/>
          <a:p>
            <a:pPr>
              <a:defRPr/>
            </a:pPr>
            <a:endParaRPr lang="ru-RU" sz="2400" dirty="0" smtClean="0"/>
          </a:p>
          <a:p>
            <a:pPr>
              <a:defRPr/>
            </a:pPr>
            <a:endParaRPr lang="ru-RU" sz="2400" dirty="0" smtClean="0"/>
          </a:p>
          <a:p>
            <a:pPr>
              <a:defRPr/>
            </a:pPr>
            <a:endParaRPr lang="ru-RU" sz="2400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143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4786313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8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57752" y="1"/>
            <a:ext cx="4286248" cy="6572271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Повар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любит готовить, но делает это он согласно кулинарным нормам и требованиям. Повар нужен не только в столовых или ресторанах, но и в организациях, школах, детсадах.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85775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"/>
            <a:ext cx="4286248" cy="6715148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Модельер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создает новые стили одежды и воплощает в жизнь творческие идеи и замыслы, создает эскизы, новые модели, проектирует технически современные, удобные, красивые, композиции одежды, организует показы, выставки модной одежды.</a:t>
            </a: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2" y="0"/>
            <a:ext cx="4286248" cy="6857999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Стюардесса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проверяет санитарное состояние кабин, </a:t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салонов, работу электрооборудования, получает контейнеры с питанием и кухонным оборудованием, почту и другие грузы, размещает пассажиров в салоне, организует питание, информирует о достопримечательностях, оказывает необходимую помощь в полете пассажирам.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857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14942" y="1"/>
            <a:ext cx="3929058" cy="6500834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Водитель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нужен везде. Это не только человек, который водит такси. Водители требуются на предприятиях, на стройке, для междугородних грузоперевозок и т.д. Эта профессия требует выдержки, внимания и, конечно, умения водить машину. </a:t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43504" y="357166"/>
            <a:ext cx="3714746" cy="5929354"/>
          </a:xfrm>
        </p:spPr>
        <p:txBody>
          <a:bodyPr/>
          <a:lstStyle/>
          <a:p>
            <a:pPr algn="ctr">
              <a:defRPr/>
            </a:pP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Продавец </a:t>
            </a:r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занимается реализацией товаров в магазине. Эта профессия требует коммуникабельности и аккуратности. Продавец также должен уметь хорошо считать.</a:t>
            </a:r>
            <a:endParaRPr lang="ru-RU" sz="3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286380" y="4357694"/>
            <a:ext cx="3400420" cy="571504"/>
          </a:xfrm>
        </p:spPr>
        <p:txBody>
          <a:bodyPr/>
          <a:lstStyle/>
          <a:p>
            <a:pPr lvl="2"/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2919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929190" y="1928802"/>
            <a:ext cx="3757610" cy="214314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539750" y="6623050"/>
            <a:ext cx="8135938" cy="460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sz="800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72066" y="1"/>
            <a:ext cx="4071934" cy="5857892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участвует в постройках домов. Для этой профессии нужна физическая сила. Строитель – очень нужная профессия. </a:t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4" y="0"/>
            <a:ext cx="4000496" cy="6572271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Парикмахер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делает нам прически. Парикмахер должен обладать ловкими руками и тонким художественным вкусом.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492919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sz="4000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0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42853"/>
            <a:ext cx="4429124" cy="5857916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Фермер выращивает животных, овощи и фрукты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0"/>
            <a:ext cx="4000496" cy="5715016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Официанты убирают помещение, расставляют мебель, получают столовую посуду, приборы, столовое белье, сервируют столы.</a:t>
            </a: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5754" b="5754"/>
          <a:stretch>
            <a:fillRect/>
          </a:stretch>
        </p:blipFill>
        <p:spPr bwMode="auto">
          <a:xfrm>
            <a:off x="0" y="1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 algn="l"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ПРАЗДНИКА</a:t>
            </a:r>
          </a:p>
        </p:txBody>
      </p:sp>
      <p:sp>
        <p:nvSpPr>
          <p:cNvPr id="63493" name="Rectangle 5"/>
          <p:cNvSpPr>
            <a:spLocks noGrp="1"/>
          </p:cNvSpPr>
          <p:nvPr>
            <p:ph type="body" sz="half" idx="4294967295"/>
          </p:nvPr>
        </p:nvSpPr>
        <p:spPr>
          <a:xfrm>
            <a:off x="571500" y="1412875"/>
            <a:ext cx="8572500" cy="4970463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День Знаний имеет свою историю. Историки считают, что её истоки уходят вглубь времён. С одной стороны, дата связана с церковными канонами.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Византийские богословы предполагали, что Бог приступил к сотворению света именно 1 сентября. 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7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188913"/>
            <a:ext cx="1524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0" y="142875"/>
            <a:ext cx="3857620" cy="6357959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огнём бороться мы                                         должны, </a:t>
            </a:r>
            <a:b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С водою мы напарники. </a:t>
            </a:r>
            <a:b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Мы очень людям всем                                      нужны, </a:t>
            </a:r>
            <a:b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Ответь скорее, кто же мы?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214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0"/>
            <a:ext cx="4143372" cy="557214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меня немало дел,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кто-то заболел,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 я вылечу, друзья!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кто же я?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429250"/>
            <a:ext cx="9144000" cy="142875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Grp="1"/>
          </p:cNvPicPr>
          <p:nvPr>
            <p:ph type="pic" idx="1"/>
          </p:nvPr>
        </p:nvPicPr>
        <p:blipFill>
          <a:blip r:embed="rId2"/>
          <a:srcRect t="1413" b="1413"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0"/>
            <a:ext cx="4000496" cy="6857999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Отправляюсь я в полёт.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Забираюсь в самолёт.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лечу я над землёй.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Отгадай, кто я такой?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1435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0"/>
            <a:ext cx="3857620" cy="5367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квартирам и домам,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 писем, телеграмм,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приносит адресатам.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зовут его, ребята?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5754" b="5754"/>
          <a:stretch>
            <a:fillRect/>
          </a:stretch>
        </p:blipFill>
        <p:spPr bwMode="auto">
          <a:xfrm>
            <a:off x="0" y="1"/>
            <a:ext cx="52863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77813"/>
            <a:ext cx="4186238" cy="65801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учишь буквы складывать,                                    считать,</a:t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Цветы растить и бабочек                                         ловить,</a:t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 всё смотреть и всё                                          запоминать.</a:t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И всё родное, русское любить.</a:t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7813"/>
            <a:ext cx="4000528" cy="636589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моря он бороздил, </a:t>
            </a:r>
            <a:b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В штиль и в шторм </a:t>
            </a:r>
            <a:b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корабль  водил. </a:t>
            </a:r>
            <a:b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 отважный, смелый </a:t>
            </a:r>
            <a:b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морское знает дело. </a:t>
            </a:r>
            <a:r>
              <a:rPr lang="ru-RU" altLang="zh-CN" sz="3600" b="1" dirty="0" smtClean="0"/>
              <a:t/>
            </a:r>
            <a:br>
              <a:rPr lang="ru-RU" altLang="zh-CN" sz="3600" b="1" dirty="0" smtClean="0"/>
            </a:br>
            <a:endParaRPr lang="ru-RU" sz="36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06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00694" y="500042"/>
            <a:ext cx="3643306" cy="5672158"/>
          </a:xfrm>
        </p:spPr>
        <p:txBody>
          <a:bodyPr/>
          <a:lstStyle/>
          <a:p>
            <a:pPr algn="ctr" eaLnBrk="1" hangingPunct="1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Он проснётся на заре,</a:t>
            </a:r>
          </a:p>
          <a:p>
            <a:pPr algn="ctr" eaLnBrk="1" hangingPunct="1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снег расчистит на дворе.</a:t>
            </a:r>
          </a:p>
          <a:p>
            <a:pPr algn="ctr" eaLnBrk="1" hangingPunct="1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Все дорожки подметёт</a:t>
            </a:r>
          </a:p>
          <a:p>
            <a:pPr algn="ctr" eaLnBrk="1" hangingPunct="1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и песком посыплет лёд.</a:t>
            </a:r>
          </a:p>
          <a:p>
            <a:endParaRPr lang="ru-RU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7273" b="7273"/>
          <a:stretch>
            <a:fillRect/>
          </a:stretch>
        </p:blipFill>
        <p:spPr bwMode="auto">
          <a:xfrm>
            <a:off x="0" y="0"/>
            <a:ext cx="5500694" cy="664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0"/>
            <a:ext cx="3714744" cy="5367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размеру в самый раз, 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 костюм сошьет для вас.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исполнит по науке – 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 ходите руки в брюки.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2425" b="2425"/>
          <a:stretch>
            <a:fillRect/>
          </a:stretch>
        </p:blipFill>
        <p:spPr bwMode="auto">
          <a:xfrm>
            <a:off x="0" y="1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0"/>
            <a:ext cx="3286116" cy="53673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Наведёт стеклянный                   глаз,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щёлкнет раз – и помнит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Вас!</a:t>
            </a:r>
            <a:br>
              <a:rPr lang="ru-RU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Grp="1"/>
          </p:cNvPicPr>
          <p:nvPr>
            <p:ph type="pic" idx="1"/>
          </p:nvPr>
        </p:nvPicPr>
        <p:blipFill>
          <a:blip r:embed="rId2"/>
          <a:srcRect l="3102" r="3102"/>
          <a:stretch>
            <a:fillRect/>
          </a:stretch>
        </p:blipFill>
        <p:spPr bwMode="auto">
          <a:xfrm>
            <a:off x="0" y="0"/>
            <a:ext cx="53578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вы можете рассказать о следующих профессиях?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для беседы :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называется человек этой профессии на картинке?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что одет человек на работе?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ли у него специальная форма?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он делает на этой работе?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он работает?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ему нужно для работы (инструменты, специальные приспособления)?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нужна эта профессия? </a:t>
            </a: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Какую пользу она приносит людям?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25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>
          <a:xfrm>
            <a:off x="428596" y="277813"/>
            <a:ext cx="8258204" cy="222229"/>
          </a:xfrm>
        </p:spPr>
        <p:txBody>
          <a:bodyPr anchorCtr="0"/>
          <a:lstStyle/>
          <a:p>
            <a:pPr>
              <a:defRPr/>
            </a:pPr>
            <a:endParaRPr lang="ru-RU" dirty="0" smtClean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  <p:pic>
        <p:nvPicPr>
          <p:cNvPr id="7171" name="Picture 6" descr="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341438"/>
            <a:ext cx="5148262" cy="4392612"/>
          </a:xfrm>
        </p:spPr>
      </p:pic>
      <p:sp>
        <p:nvSpPr>
          <p:cNvPr id="6554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5364163" y="714356"/>
            <a:ext cx="3627437" cy="5365769"/>
          </a:xfrm>
        </p:spPr>
        <p:txBody>
          <a:bodyPr/>
          <a:lstStyle/>
          <a:p>
            <a:pPr>
              <a:lnSpc>
                <a:spcPct val="90000"/>
              </a:lnSpc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Осенью заканчивается полевая страда.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древности славянские землепашцы именно в это время отмечали Новый год. 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7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188913"/>
            <a:ext cx="1524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0" y="0"/>
            <a:ext cx="5214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786438"/>
            <a:ext cx="8229600" cy="1071562"/>
          </a:xfrm>
        </p:spPr>
        <p:txBody>
          <a:bodyPr/>
          <a:lstStyle/>
          <a:p>
            <a:pPr eaLnBrk="1" hangingPunct="1">
              <a:defRPr/>
            </a:pPr>
            <a:endParaRPr lang="ru-RU" sz="2400" dirty="0" smtClean="0">
              <a:solidFill>
                <a:srgbClr val="FFFF00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277813"/>
            <a:ext cx="4286248" cy="60801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132" y="0"/>
            <a:ext cx="3571868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1413" b="1413"/>
          <a:stretch>
            <a:fillRect/>
          </a:stretch>
        </p:blipFill>
        <p:spPr bwMode="auto">
          <a:xfrm>
            <a:off x="0" y="0"/>
            <a:ext cx="55721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14290"/>
            <a:ext cx="3786214" cy="5153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2425" b="2425"/>
          <a:stretch>
            <a:fillRect/>
          </a:stretch>
        </p:blipFill>
        <p:spPr bwMode="auto">
          <a:xfrm>
            <a:off x="0" y="0"/>
            <a:ext cx="5357818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3970" b="3970"/>
          <a:stretch>
            <a:fillRect/>
          </a:stretch>
        </p:blipFill>
        <p:spPr bwMode="auto">
          <a:xfrm>
            <a:off x="0" y="142875"/>
            <a:ext cx="5429256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Grp="1"/>
          </p:cNvPicPr>
          <p:nvPr>
            <p:ph type="pic" idx="1"/>
          </p:nvPr>
        </p:nvPicPr>
        <p:blipFill>
          <a:blip r:embed="rId2"/>
          <a:srcRect t="1413" b="1413"/>
          <a:stretch>
            <a:fillRect/>
          </a:stretch>
        </p:blipFill>
        <p:spPr bwMode="auto">
          <a:xfrm>
            <a:off x="0" y="0"/>
            <a:ext cx="57150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"/>
            <a:ext cx="4643438" cy="6858000"/>
          </a:xfrm>
        </p:spPr>
        <p:txBody>
          <a:bodyPr/>
          <a:lstStyle/>
          <a:p>
            <a:pPr eaLnBrk="1" hangingPunct="1">
              <a:buNone/>
              <a:defRPr/>
            </a:pPr>
            <a:endParaRPr lang="ru-RU" sz="2800" dirty="0" smtClean="0">
              <a:solidFill>
                <a:srgbClr val="FFFF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00562" y="277813"/>
            <a:ext cx="4643438" cy="65801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12" y="5929313"/>
            <a:ext cx="2411401" cy="785812"/>
          </a:xfrm>
        </p:spPr>
        <p:txBody>
          <a:bodyPr/>
          <a:lstStyle/>
          <a:p>
            <a:pPr eaLnBrk="1" hangingPunct="1">
              <a:defRPr/>
            </a:pPr>
            <a:endParaRPr lang="ru-RU" sz="3200" dirty="0" smtClean="0">
              <a:solidFill>
                <a:srgbClr val="FFFF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0"/>
            <a:ext cx="8229600" cy="6858000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ru-RU" b="1" dirty="0" smtClean="0">
                <a:solidFill>
                  <a:schemeClr val="tx1">
                    <a:lumMod val="50000"/>
                  </a:schemeClr>
                </a:solidFill>
              </a:rPr>
              <a:t>Отгадай загадки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1.Скажи, кто так вкусно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Готовит щи капустные,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Пахучие котлеты,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Салаты, винегреты,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Все завтраки, обеды    </a:t>
            </a:r>
          </a:p>
          <a:p>
            <a:pPr eaLnBrk="1" hangingPunct="1">
              <a:buNone/>
              <a:defRPr/>
            </a:pP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2.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Мы учим детишек 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Читать и писать,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Природу любить,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Стариков уважать.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3. Встаём мы очень рано,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Ведь наша  забота –</a:t>
            </a:r>
          </a:p>
          <a:p>
            <a:pPr eaLnBrk="1" hangingPunct="1">
              <a:buNone/>
              <a:defRPr/>
            </a:pP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</a:rPr>
              <a:t>  Всех отвозить по утрам на работу.</a:t>
            </a:r>
          </a:p>
          <a:p>
            <a:pPr eaLnBrk="1" hangingPunct="1">
              <a:buNone/>
              <a:defRPr/>
            </a:pPr>
            <a:endParaRPr lang="ru-RU" b="1" dirty="0" smtClean="0"/>
          </a:p>
          <a:p>
            <a:pPr eaLnBrk="1" hangingPunct="1">
              <a:buNone/>
              <a:defRPr/>
            </a:pPr>
            <a:r>
              <a:rPr lang="ru-RU" b="1" dirty="0" smtClean="0"/>
              <a:t>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/>
        <p:txBody>
          <a:bodyPr anchorCtr="0"/>
          <a:lstStyle/>
          <a:p>
            <a:pPr>
              <a:defRPr/>
            </a:pPr>
            <a:endParaRPr lang="ru-RU" dirty="0" smtClean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  <p:sp>
        <p:nvSpPr>
          <p:cNvPr id="6656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724400" y="357166"/>
            <a:ext cx="4267200" cy="5722959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 ХV  веке </a:t>
            </a:r>
          </a:p>
          <a:p>
            <a:pPr algn="ctr"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 Грозный  объявил </a:t>
            </a:r>
          </a:p>
          <a:p>
            <a:pPr algn="ctr"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сентября официальным государственным праздником </a:t>
            </a:r>
            <a:r>
              <a:rPr lang="ru-RU" altLang="ja-JP" sz="3600" b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новолетия</a:t>
            </a: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6" descr="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572000" cy="6010275"/>
          </a:xfrm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78688" cy="6858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4. Кто у постели больного сидит?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И как лечиться он всем говорит: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Кто болен – он капли предложит принять,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Тому, кто здоров, - разрешит погулять.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5. </a:t>
            </a: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Он бревно отешет ловко, </a:t>
            </a:r>
            <a:b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  Стены сделает, навес. </a:t>
            </a:r>
            <a:b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  У него смолой спецовка, </a:t>
            </a:r>
            <a:b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  Как сосновый пахнет лес.</a:t>
            </a:r>
            <a:r>
              <a:rPr lang="ru-RU" altLang="zh-CN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</a:rPr>
              <a:t>6.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Средь облаков, на высоте,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Мы дружно строим новый дом,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Чтобы в тепле и красоте </a:t>
            </a:r>
          </a:p>
          <a:p>
            <a:pPr eaLnBrk="1" hangingPunct="1"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Счастливо жили люди в нём.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7.</a:t>
            </a: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Кто гантели поднимает,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  Дальше всех  ядро бросает?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  Быстро бегает, метко стреляет,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zh-CN" sz="2400" b="1" dirty="0" smtClean="0">
                <a:solidFill>
                  <a:schemeClr val="bg2">
                    <a:lumMod val="10000"/>
                  </a:schemeClr>
                </a:solidFill>
              </a:rPr>
              <a:t>   Как одним словом их всех называют?</a:t>
            </a:r>
            <a:r>
              <a:rPr lang="ru-RU" altLang="zh-CN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>
              <a:defRPr/>
            </a:pPr>
            <a:endParaRPr lang="ru-RU" sz="2800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ru-RU" sz="2800" dirty="0" smtClean="0"/>
          </a:p>
          <a:p>
            <a:pPr eaLnBrk="1" hangingPunct="1">
              <a:defRPr/>
            </a:pPr>
            <a:endParaRPr lang="ru-RU" sz="2800" b="1" dirty="0" smtClean="0"/>
          </a:p>
          <a:p>
            <a:pPr eaLnBrk="1" hangingPunct="1">
              <a:defRPr/>
            </a:pPr>
            <a:endParaRPr lang="ru-RU" sz="2800" b="1" dirty="0" smtClean="0"/>
          </a:p>
          <a:p>
            <a:pPr eaLnBrk="1" hangingPunct="1">
              <a:defRPr/>
            </a:pPr>
            <a:endParaRPr lang="ru-RU" sz="2800" dirty="0"/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7715272" y="612775"/>
            <a:ext cx="1428728" cy="4114800"/>
          </a:xfrm>
        </p:spPr>
      </p:sp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28670"/>
            <a:ext cx="9144000" cy="5786454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Строитель нам построит дом,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И мы в нем дружно заживем.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Костюм нарядный выходной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Искусно нам сошьет портной.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Даст книги нам библиотекарь,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Хлеб испечёт в пекарне пекарь,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Учитель выучит всему – 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Научит грамоте, письму.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Письмо доставит почтальон,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А повар сварит нам бульон.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Я думаю, ты подрастешь</a:t>
            </a:r>
          </a:p>
          <a:p>
            <a:pPr algn="ctr" eaLnBrk="1" hangingPunct="1">
              <a:lnSpc>
                <a:spcPct val="80000"/>
              </a:lnSpc>
              <a:buNone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И дело по душе найдёшь!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071545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ТВОЁ   ПРИЗВАНИЕ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 spd="slow" advTm="10000">
    <p:strips dir="r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42875" y="6072188"/>
            <a:ext cx="9286875" cy="78581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/>
              <a:t>  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Всякие профессии важны для людей:</a:t>
            </a:r>
          </a:p>
          <a:p>
            <a:pPr algn="ctr">
              <a:buNone/>
            </a:pP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учитель, бухгалтер, парикмахер, повар, строитель, пожарный, водитель, инженер, продавец ветеринар – все они приносят пользу человечеству, и без них нам было бы очень сложно.</a:t>
            </a:r>
          </a:p>
          <a:p>
            <a:endParaRPr lang="ru-RU" dirty="0"/>
          </a:p>
        </p:txBody>
      </p:sp>
    </p:spTree>
  </p:cSld>
  <p:clrMapOvr>
    <a:masterClrMapping/>
  </p:clrMapOvr>
  <p:transition spd="slow" advTm="8000">
    <p:strips dir="r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2" descr="1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Tm="5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88913"/>
            <a:ext cx="8686800" cy="838200"/>
          </a:xfrm>
        </p:spPr>
        <p:txBody>
          <a:bodyPr anchorCtr="0"/>
          <a:lstStyle/>
          <a:p>
            <a:pPr>
              <a:defRPr/>
            </a:pPr>
            <a:endParaRPr lang="ru-RU" dirty="0" smtClean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  <p:pic>
        <p:nvPicPr>
          <p:cNvPr id="9219" name="Picture 6" descr="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928794" y="0"/>
            <a:ext cx="5286411" cy="4714884"/>
          </a:xfrm>
        </p:spPr>
      </p:pic>
      <p:sp>
        <p:nvSpPr>
          <p:cNvPr id="7168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23850" y="4643445"/>
            <a:ext cx="8686800" cy="2052629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ja-JP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1700 году Пётр  Первый издал другой указ, по которому новый год был перенесен на 1 января. 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1" name="Picture 7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4813"/>
            <a:ext cx="1524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/>
          </p:cNvSpPr>
          <p:nvPr>
            <p:ph type="title" idx="4294967295"/>
          </p:nvPr>
        </p:nvSpPr>
        <p:spPr>
          <a:xfrm>
            <a:off x="323850" y="188913"/>
            <a:ext cx="8686800" cy="838200"/>
          </a:xfrm>
        </p:spPr>
        <p:txBody>
          <a:bodyPr anchorCtr="0"/>
          <a:lstStyle/>
          <a:p>
            <a:pPr>
              <a:defRPr/>
            </a:pPr>
            <a:endParaRPr lang="ru-RU" dirty="0" smtClean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  <p:sp>
        <p:nvSpPr>
          <p:cNvPr id="74757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50825" y="214290"/>
            <a:ext cx="8686800" cy="2643206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ja-JP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1 сентября был забыт, но через 300 лет вновь 1 сентября стал начинаться новый год, только новый год не календарный, а учебный. Единое начало учебного года было введено в СССР в 1935 году. 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6" descr="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643174" y="2714621"/>
            <a:ext cx="6357951" cy="4143380"/>
          </a:xfrm>
        </p:spPr>
      </p:pic>
      <p:pic>
        <p:nvPicPr>
          <p:cNvPr id="10245" name="Picture 7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084763"/>
            <a:ext cx="1524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7813"/>
            <a:ext cx="8229600" cy="579419"/>
          </a:xfrm>
        </p:spPr>
        <p:txBody>
          <a:bodyPr anchorCtr="0"/>
          <a:lstStyle/>
          <a:p>
            <a:pPr>
              <a:defRPr/>
            </a:pPr>
            <a:endParaRPr lang="ru-RU" dirty="0" smtClean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  <p:sp>
        <p:nvSpPr>
          <p:cNvPr id="77829" name="Rectangle 5"/>
          <p:cNvSpPr>
            <a:spLocks noGrp="1"/>
          </p:cNvSpPr>
          <p:nvPr>
            <p:ph type="body" sz="half" idx="4294967295"/>
          </p:nvPr>
        </p:nvSpPr>
        <p:spPr>
          <a:xfrm>
            <a:off x="323850" y="214291"/>
            <a:ext cx="8686800" cy="2782910"/>
          </a:xfrm>
        </p:spPr>
        <p:txBody>
          <a:bodyPr/>
          <a:lstStyle/>
          <a:p>
            <a:pPr algn="ctr"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1984 году был издан указ, теперь </a:t>
            </a:r>
          </a:p>
          <a:p>
            <a:pPr algn="ctr"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 сентября официально стал праздником - Днём Знаний.</a:t>
            </a:r>
          </a:p>
        </p:txBody>
      </p:sp>
      <p:pic>
        <p:nvPicPr>
          <p:cNvPr id="11268" name="Picture 6" descr="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285985" y="2071678"/>
            <a:ext cx="6572266" cy="4786323"/>
          </a:xfrm>
        </p:spPr>
      </p:pic>
      <p:pic>
        <p:nvPicPr>
          <p:cNvPr id="11269" name="Picture 7" descr="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5084763"/>
            <a:ext cx="15240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>
          <a:xfrm>
            <a:off x="250825" y="188913"/>
            <a:ext cx="8686800" cy="838200"/>
          </a:xfrm>
        </p:spPr>
        <p:txBody>
          <a:bodyPr anchorCtr="0"/>
          <a:lstStyle/>
          <a:p>
            <a:pPr>
              <a:defRPr/>
            </a:pPr>
            <a:r>
              <a:rPr 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ДЕНЬ ЗНАНИЙ</a:t>
            </a:r>
          </a:p>
        </p:txBody>
      </p:sp>
      <p:sp>
        <p:nvSpPr>
          <p:cNvPr id="8090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250825" y="1052513"/>
            <a:ext cx="8686800" cy="1512887"/>
          </a:xfrm>
        </p:spPr>
        <p:txBody>
          <a:bodyPr/>
          <a:lstStyle/>
          <a:p>
            <a:pPr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Сейчас 1 сентября - это праздничный день для всех школьников, студентов и их родителей. </a:t>
            </a:r>
          </a:p>
          <a:p>
            <a:pPr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поздравляю  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вас с этим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замечательным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днём.</a:t>
            </a:r>
          </a:p>
        </p:txBody>
      </p:sp>
      <p:pic>
        <p:nvPicPr>
          <p:cNvPr id="12292" name="Picture 6" descr="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29057" y="2357438"/>
            <a:ext cx="5072067" cy="4500562"/>
          </a:xfrm>
        </p:spPr>
      </p:pic>
    </p:spTree>
  </p:cSld>
  <p:clrMapOvr>
    <a:masterClrMapping/>
  </p:clrMapOvr>
  <p:transition spd="slow" advTm="15000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2889</TotalTime>
  <Words>859</Words>
  <Application>Microsoft Office PowerPoint</Application>
  <PresentationFormat>Экран (4:3)</PresentationFormat>
  <Paragraphs>115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Круги</vt:lpstr>
      <vt:lpstr>Презентация PowerPoint</vt:lpstr>
      <vt:lpstr>Презентация PowerPoint</vt:lpstr>
      <vt:lpstr>ИСТОРИЯ ПРАЗДНИКА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ЗНАНИЙ</vt:lpstr>
      <vt:lpstr>Первый урок</vt:lpstr>
      <vt:lpstr>Презентация PowerPoint</vt:lpstr>
      <vt:lpstr> </vt:lpstr>
      <vt:lpstr>Впоследствии эта страсть проходит, и ребенок может выбрать совершенно другую профессию.</vt:lpstr>
      <vt:lpstr>Презентация PowerPoint</vt:lpstr>
      <vt:lpstr>Что такое профессия?</vt:lpstr>
      <vt:lpstr>Врач — это очень нужная профессия. Врач одет в белый халат, на голове у него специальная шапочка. Это врачебная форма. Врач лечит детей и взрослых от болезней. Врач работает в больнице. Для его работы ему нужны специальные инструменты,  такие как фонендоскоп,  шприц, градусник и т.д.  Профессия врач нужна  для того, чтобы защищать  и лечить людей  от различных болезней.</vt:lpstr>
      <vt:lpstr>Основная задача хирурга - установление точного диагноза, выяснение причины болезни, проведение непосредственно операции, и, конечно, помощь в полном восстановлении организма. Работа хирурга – это огромная ответственность за человеческую жизнь</vt:lpstr>
      <vt:lpstr>Фармацевты приготавливают, контролируют и отпускают лекарственные средства по рецептам и разрешенные к отпуску без рецепта, предметы санитарии, гигиены и ухода за больными, лекарственные травы, дезинфекционные средства, перевязочные материалы и другие товары аптечного ассортимента.</vt:lpstr>
      <vt:lpstr>Учитель – профессия довольно сложная. Нужно не только уметь интересно подать материал, но организовать работу детей. Учитель должен обладать моральной выдержкой и тактом, хорошо знать свой предмет. </vt:lpstr>
      <vt:lpstr>Бухгалтер подсчитывает затраты и прибыли на предприятиях, фирмах, организациях. Бухгалтер должен иметь экономическое образование и математические способности.  </vt:lpstr>
      <vt:lpstr>Повар любит готовить, но делает это он согласно кулинарным нормам и требованиям. Повар нужен не только в столовых или ресторанах, но и в организациях, школах, детсадах.  </vt:lpstr>
      <vt:lpstr>Модельер создает новые стили одежды и воплощает в жизнь творческие идеи и замыслы, создает эскизы, новые модели, проектирует технически современные, удобные, красивые, композиции одежды, организует показы, выставки модной одежды.</vt:lpstr>
      <vt:lpstr>Стюардесса проверяет санитарное состояние кабин,  салонов, работу электрооборудования, получает контейнеры с питанием и кухонным оборудованием, почту и другие грузы, размещает пассажиров в салоне, организует питание, информирует о достопримечательностях, оказывает необходимую помощь в полете пассажирам.</vt:lpstr>
      <vt:lpstr>Водитель  нужен везде. Это не только человек, который водит такси. Водители требуются на предприятиях, на стройке, для междугородних грузоперевозок и т.д. Эта профессия требует выдержки, внимания и, конечно, умения водить машину.  </vt:lpstr>
      <vt:lpstr>Продавец занимается реализацией товаров в магазине. Эта профессия требует коммуникабельности и аккуратности. Продавец также должен уметь хорошо считать.</vt:lpstr>
      <vt:lpstr>Строитель участвует в постройках домов. Для этой профессии нужна физическая сила. Строитель – очень нужная профессия.  </vt:lpstr>
      <vt:lpstr>Парикмахер  делает нам прически. Парикмахер должен обладать ловкими руками и тонким художественным вкусом.  </vt:lpstr>
      <vt:lpstr>Фермер выращивает животных, овощи и фрукты </vt:lpstr>
      <vt:lpstr>Официанты убирают помещение, расставляют мебель, получают столовую посуду, приборы, столовое белье, сервируют столы.</vt:lpstr>
      <vt:lpstr>С огнём бороться мы                                         должны,      С водою мы напарники.        Мы очень людям всем                                      нужны,      Ответь скорее, кто же мы?  </vt:lpstr>
      <vt:lpstr>У меня немало дел, если кто-то заболел, всех я вылечу, друзья! Отгадайте,  кто же я? </vt:lpstr>
      <vt:lpstr>Отправляюсь я в полёт. Забираюсь в самолёт. И лечу я над землёй. Отгадай, кто я такой? </vt:lpstr>
      <vt:lpstr>По квартирам и домам, много писем, телеграмм, он приносит адресатам. Как зовут его, ребята? </vt:lpstr>
      <vt:lpstr>Ты учишь буквы складывать,                                    считать,      Цветы растить и бабочек                                         ловить,      На всё смотреть и всё                                          запоминать.     И всё родное, русское любить. </vt:lpstr>
      <vt:lpstr>Все моря он бороздил,         В штиль и в шторм  корабль  водил.  Человек отважный, смелый  И морское знает дело.  </vt:lpstr>
      <vt:lpstr>Презентация PowerPoint</vt:lpstr>
      <vt:lpstr>По размеру в самый раз,  Он  костюм сошьет для вас. Все исполнит по науке –  И  ходите руки в брюки. </vt:lpstr>
      <vt:lpstr>Наведёт стеклянный                   глаз, щёлкнет раз – и помнит Вас! </vt:lpstr>
      <vt:lpstr>Что вы можете рассказать о следующих профессиях?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ТВОЁ   ПРИЗВАНИЕ</vt:lpstr>
      <vt:lpstr>  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</cp:lastModifiedBy>
  <cp:revision>206</cp:revision>
  <dcterms:created xsi:type="dcterms:W3CDTF">2011-11-26T08:59:42Z</dcterms:created>
  <dcterms:modified xsi:type="dcterms:W3CDTF">2016-08-30T06:13:53Z</dcterms:modified>
</cp:coreProperties>
</file>