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61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dirty="0" smtClean="0"/>
              <a:t>Исследовательская деятельность учащихся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123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D2533C"/>
                </a:solidFill>
              </a:rPr>
              <a:t>Структура исследовательской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Заключение</a:t>
            </a:r>
          </a:p>
          <a:p>
            <a:r>
              <a:rPr lang="ru-RU" dirty="0" smtClean="0"/>
              <a:t>Суммируются </a:t>
            </a:r>
            <a:r>
              <a:rPr lang="ru-RU" dirty="0"/>
              <a:t>выводы, сделанные в главах, </a:t>
            </a:r>
            <a:r>
              <a:rPr lang="ru-RU" dirty="0" smtClean="0"/>
              <a:t>содержаться </a:t>
            </a:r>
            <a:r>
              <a:rPr lang="ru-RU" dirty="0"/>
              <a:t>общие </a:t>
            </a:r>
            <a:r>
              <a:rPr lang="ru-RU" dirty="0" smtClean="0"/>
              <a:t>выводы</a:t>
            </a:r>
          </a:p>
          <a:p>
            <a:r>
              <a:rPr lang="ru-RU" dirty="0" smtClean="0"/>
              <a:t>Обращается </a:t>
            </a:r>
            <a:r>
              <a:rPr lang="ru-RU" dirty="0"/>
              <a:t>внимание на неразрешенные проблемы, не до конца выясненные вопросы. </a:t>
            </a:r>
            <a:endParaRPr lang="ru-RU" dirty="0" smtClean="0"/>
          </a:p>
          <a:p>
            <a:r>
              <a:rPr lang="ru-RU" dirty="0" smtClean="0"/>
              <a:t>Обобщается информация, </a:t>
            </a:r>
            <a:r>
              <a:rPr lang="ru-RU" dirty="0"/>
              <a:t>которая содержится в основной части, </a:t>
            </a:r>
            <a:r>
              <a:rPr lang="ru-RU" dirty="0" smtClean="0"/>
              <a:t> делается анализ достижения </a:t>
            </a:r>
            <a:r>
              <a:rPr lang="ru-RU" dirty="0"/>
              <a:t>поставленной цели и задач, сформулированных во введении. </a:t>
            </a:r>
            <a:r>
              <a:rPr lang="ru-RU" dirty="0" smtClean="0"/>
              <a:t> </a:t>
            </a:r>
          </a:p>
          <a:p>
            <a:r>
              <a:rPr lang="ru-RU" dirty="0" smtClean="0"/>
              <a:t>Заключение </a:t>
            </a:r>
            <a:r>
              <a:rPr lang="ru-RU" dirty="0"/>
              <a:t>может содержать предложения по практическому использованию проведенного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352545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D2533C"/>
                </a:solidFill>
              </a:rPr>
              <a:t>Структура исследовательской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Приложения</a:t>
            </a:r>
          </a:p>
          <a:p>
            <a:r>
              <a:rPr lang="ru-RU" dirty="0"/>
              <a:t>Не допускается включение в приложение материалов, на которые отсутствуют ссылки в тексте работы</a:t>
            </a:r>
            <a:r>
              <a:rPr lang="ru-RU" dirty="0" smtClean="0"/>
              <a:t>.</a:t>
            </a:r>
          </a:p>
          <a:p>
            <a:r>
              <a:rPr lang="ru-RU" dirty="0"/>
              <a:t>Каждое приложение следует начинать с нового листа с указанием в правом верхнем углу слова “ПРИЛОЖЕНИЕ</a:t>
            </a:r>
            <a:r>
              <a:rPr lang="ru-RU" dirty="0" smtClean="0"/>
              <a:t>”</a:t>
            </a:r>
          </a:p>
          <a:p>
            <a:r>
              <a:rPr lang="ru-RU" dirty="0"/>
              <a:t>Приложение должно иметь содержательный заголовок, который размещается с новой строки по центру листа с прописной буквы</a:t>
            </a:r>
          </a:p>
        </p:txBody>
      </p:sp>
    </p:spTree>
    <p:extLst>
      <p:ext uri="{BB962C8B-B14F-4D97-AF65-F5344CB8AC3E}">
        <p14:creationId xmlns:p14="http://schemas.microsoft.com/office/powerpoint/2010/main" val="128069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Структура исследовательской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Библиографический список использованной </a:t>
            </a:r>
            <a:r>
              <a:rPr lang="ru-RU" b="1" dirty="0" smtClean="0"/>
              <a:t>литературы</a:t>
            </a:r>
          </a:p>
          <a:p>
            <a:r>
              <a:rPr lang="ru-RU" dirty="0" smtClean="0"/>
              <a:t>В списке </a:t>
            </a:r>
            <a:r>
              <a:rPr lang="ru-RU" dirty="0"/>
              <a:t>литературы источники размещаются по алфавиту фамилии авторов или, если их нет, - по первой букве названия. </a:t>
            </a:r>
            <a:endParaRPr lang="ru-RU" dirty="0" smtClean="0"/>
          </a:p>
          <a:p>
            <a:r>
              <a:rPr lang="ru-RU" dirty="0" smtClean="0"/>
              <a:t>При записи </a:t>
            </a:r>
            <a:r>
              <a:rPr lang="ru-RU" dirty="0"/>
              <a:t>источника принят следующий порядок: фамилия автора и инициалы автора, название книги, название издательства, год издания.</a:t>
            </a:r>
          </a:p>
        </p:txBody>
      </p:sp>
    </p:spTree>
    <p:extLst>
      <p:ext uri="{BB962C8B-B14F-4D97-AF65-F5344CB8AC3E}">
        <p14:creationId xmlns:p14="http://schemas.microsoft.com/office/powerpoint/2010/main" val="32444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Правила компьютерного оформления учебного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Текст печатается шрифтом </a:t>
            </a:r>
            <a:r>
              <a:rPr lang="ru-RU" dirty="0" err="1"/>
              <a:t>Times</a:t>
            </a:r>
            <a:r>
              <a:rPr lang="ru-RU" dirty="0"/>
              <a:t> </a:t>
            </a:r>
            <a:r>
              <a:rPr lang="ru-RU" dirty="0" err="1"/>
              <a:t>New</a:t>
            </a:r>
            <a:r>
              <a:rPr lang="ru-RU" dirty="0"/>
              <a:t> </a:t>
            </a:r>
            <a:r>
              <a:rPr lang="ru-RU" dirty="0" err="1"/>
              <a:t>Roman</a:t>
            </a:r>
            <a:r>
              <a:rPr lang="ru-RU" dirty="0"/>
              <a:t> 14 через 1,5 интервала с выравниванием по ширине.</a:t>
            </a:r>
          </a:p>
          <a:p>
            <a:r>
              <a:rPr lang="ru-RU" dirty="0" smtClean="0"/>
              <a:t>Размеры </a:t>
            </a:r>
            <a:r>
              <a:rPr lang="ru-RU" dirty="0"/>
              <a:t>полей: верхнее – 1,5 см, нижнее – 2 см, правое – 1 см.</a:t>
            </a:r>
          </a:p>
          <a:p>
            <a:r>
              <a:rPr lang="ru-RU" dirty="0" smtClean="0"/>
              <a:t>Заглавия </a:t>
            </a:r>
            <a:r>
              <a:rPr lang="ru-RU" dirty="0"/>
              <a:t>глав, разделов печатаются с прописной буквы и выравниваются по центру</a:t>
            </a:r>
          </a:p>
          <a:p>
            <a:r>
              <a:rPr lang="ru-RU" dirty="0" smtClean="0"/>
              <a:t>Переносы </a:t>
            </a:r>
            <a:r>
              <a:rPr lang="ru-RU" dirty="0"/>
              <a:t>слов в заглавиях не допускаются</a:t>
            </a:r>
          </a:p>
          <a:p>
            <a:r>
              <a:rPr lang="ru-RU" dirty="0" smtClean="0"/>
              <a:t>Новая </a:t>
            </a:r>
            <a:r>
              <a:rPr lang="ru-RU" dirty="0"/>
              <a:t>часть работы </a:t>
            </a:r>
            <a:r>
              <a:rPr lang="ru-RU" dirty="0" smtClean="0"/>
              <a:t>(введение</a:t>
            </a:r>
            <a:r>
              <a:rPr lang="ru-RU" dirty="0"/>
              <a:t>, заключение, главы) начинается с нового листа</a:t>
            </a:r>
          </a:p>
          <a:p>
            <a:r>
              <a:rPr lang="ru-RU" dirty="0" smtClean="0"/>
              <a:t>Страницы </a:t>
            </a:r>
            <a:r>
              <a:rPr lang="ru-RU" dirty="0"/>
              <a:t>нумеруются арабскими цифрами</a:t>
            </a:r>
          </a:p>
          <a:p>
            <a:r>
              <a:rPr lang="ru-RU" dirty="0" smtClean="0"/>
              <a:t>Номер </a:t>
            </a:r>
            <a:r>
              <a:rPr lang="ru-RU" dirty="0"/>
              <a:t>ставится в правом верхнем углу</a:t>
            </a:r>
          </a:p>
          <a:p>
            <a:r>
              <a:rPr lang="ru-RU" dirty="0" smtClean="0"/>
              <a:t>Нумерация </a:t>
            </a:r>
            <a:r>
              <a:rPr lang="ru-RU" dirty="0"/>
              <a:t>страниц работы и приложений, входящих в ее состав, сквозная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119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исследований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Устный доклад, который сопровождается </a:t>
            </a:r>
            <a:r>
              <a:rPr lang="ru-RU" dirty="0"/>
              <a:t>мультимедийной </a:t>
            </a:r>
            <a:r>
              <a:rPr lang="ru-RU" dirty="0" smtClean="0"/>
              <a:t>презентацией</a:t>
            </a:r>
          </a:p>
          <a:p>
            <a:r>
              <a:rPr lang="ru-RU" dirty="0" smtClean="0"/>
              <a:t>Стендовая </a:t>
            </a:r>
            <a:r>
              <a:rPr lang="ru-RU" dirty="0"/>
              <a:t>защита </a:t>
            </a:r>
            <a:r>
              <a:rPr lang="ru-RU" dirty="0" smtClean="0"/>
              <a:t>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749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Представление </a:t>
            </a:r>
            <a:r>
              <a:rPr lang="ru-RU" dirty="0" smtClean="0"/>
              <a:t>исследований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78"/>
          <a:stretch/>
        </p:blipFill>
        <p:spPr bwMode="auto">
          <a:xfrm>
            <a:off x="107504" y="1772816"/>
            <a:ext cx="8856984" cy="4896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335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исследований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19063"/>
            <a:ext cx="4295586" cy="3473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04864"/>
            <a:ext cx="427217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610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Наибольшие </a:t>
            </a:r>
            <a:r>
              <a:rPr lang="ru-RU" sz="2400" dirty="0"/>
              <a:t>возможности для проведения системной исследовательской работы предоставляет внеурочная исследовательская </a:t>
            </a:r>
            <a:r>
              <a:rPr lang="ru-RU" sz="2400" dirty="0" smtClean="0"/>
              <a:t>деятельность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76800"/>
          </a:xfrm>
        </p:spPr>
        <p:txBody>
          <a:bodyPr/>
          <a:lstStyle/>
          <a:p>
            <a:r>
              <a:rPr lang="ru-RU" dirty="0"/>
              <a:t>НОУ</a:t>
            </a:r>
          </a:p>
          <a:p>
            <a:r>
              <a:rPr lang="ru-RU" dirty="0" smtClean="0"/>
              <a:t>Олимпиады</a:t>
            </a:r>
            <a:r>
              <a:rPr lang="ru-RU" dirty="0"/>
              <a:t>, конкурсы</a:t>
            </a:r>
          </a:p>
          <a:p>
            <a:r>
              <a:rPr lang="ru-RU" dirty="0" smtClean="0"/>
              <a:t>Интеллектуальные </a:t>
            </a:r>
            <a:r>
              <a:rPr lang="ru-RU" dirty="0"/>
              <a:t>марафоны</a:t>
            </a:r>
          </a:p>
          <a:p>
            <a:r>
              <a:rPr lang="ru-RU" dirty="0" smtClean="0"/>
              <a:t>Научно- </a:t>
            </a:r>
            <a:r>
              <a:rPr lang="ru-RU" dirty="0"/>
              <a:t>исследовательские конференции</a:t>
            </a:r>
          </a:p>
          <a:p>
            <a:r>
              <a:rPr lang="ru-RU" dirty="0" smtClean="0"/>
              <a:t>Факультативы</a:t>
            </a:r>
            <a:endParaRPr lang="ru-RU" dirty="0"/>
          </a:p>
          <a:p>
            <a:r>
              <a:rPr lang="ru-RU" dirty="0" smtClean="0"/>
              <a:t>Переводные экзамены </a:t>
            </a:r>
            <a:r>
              <a:rPr lang="ru-RU" dirty="0"/>
              <a:t>в виде </a:t>
            </a:r>
            <a:r>
              <a:rPr lang="ru-RU" dirty="0" smtClean="0"/>
              <a:t> экзаменационной </a:t>
            </a:r>
            <a:r>
              <a:rPr lang="ru-RU" dirty="0"/>
              <a:t>работы</a:t>
            </a:r>
          </a:p>
          <a:p>
            <a:r>
              <a:rPr lang="ru-RU" dirty="0" smtClean="0"/>
              <a:t>Образовательные </a:t>
            </a:r>
            <a:r>
              <a:rPr lang="ru-RU" dirty="0"/>
              <a:t>экспедиции</a:t>
            </a:r>
          </a:p>
          <a:p>
            <a:r>
              <a:rPr lang="ru-RU" dirty="0" smtClean="0"/>
              <a:t>Предметные </a:t>
            </a:r>
            <a:r>
              <a:rPr lang="ru-RU" dirty="0"/>
              <a:t>клубы</a:t>
            </a:r>
          </a:p>
        </p:txBody>
      </p:sp>
    </p:spTree>
    <p:extLst>
      <p:ext uri="{BB962C8B-B14F-4D97-AF65-F5344CB8AC3E}">
        <p14:creationId xmlns:p14="http://schemas.microsoft.com/office/powerpoint/2010/main" val="126757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Учебное исследование и научное исследование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Главной </a:t>
            </a:r>
            <a:r>
              <a:rPr lang="ru-RU" dirty="0"/>
              <a:t>целью </a:t>
            </a:r>
            <a:r>
              <a:rPr lang="ru-RU" dirty="0" smtClean="0"/>
              <a:t>учебного исследования является </a:t>
            </a:r>
            <a:r>
              <a:rPr lang="ru-RU" dirty="0"/>
              <a:t>развитие личности, а не получение объективно нового результата, как в "большой" </a:t>
            </a:r>
            <a:r>
              <a:rPr lang="ru-RU" dirty="0" smtClean="0"/>
              <a:t>науке </a:t>
            </a:r>
          </a:p>
          <a:p>
            <a:r>
              <a:rPr lang="ru-RU" dirty="0" smtClean="0"/>
              <a:t>Самостоятельное получение </a:t>
            </a:r>
            <a:r>
              <a:rPr lang="ru-RU" dirty="0"/>
              <a:t>знаний, являющихся новыми и личностно значимыми для конкретного </a:t>
            </a:r>
            <a:r>
              <a:rPr lang="ru-RU" dirty="0" smtClean="0"/>
              <a:t>учащегося</a:t>
            </a:r>
          </a:p>
          <a:p>
            <a:r>
              <a:rPr lang="ru-RU" dirty="0" smtClean="0"/>
              <a:t>Приобретении </a:t>
            </a:r>
            <a:r>
              <a:rPr lang="ru-RU" dirty="0"/>
              <a:t>учащимся функционального навыка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344215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Виды и формы исследовательской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err="1" smtClean="0"/>
              <a:t>Монопредметные</a:t>
            </a:r>
            <a:r>
              <a:rPr lang="ru-RU" dirty="0" smtClean="0"/>
              <a:t> - исследование</a:t>
            </a:r>
            <a:r>
              <a:rPr lang="ru-RU" dirty="0"/>
              <a:t>, которое проводится по какому-то одному предмету и предполагает привлечение знаний для решения проблемы именно по этому предмету</a:t>
            </a:r>
          </a:p>
          <a:p>
            <a:r>
              <a:rPr lang="ru-RU" u="sng" dirty="0" err="1" smtClean="0"/>
              <a:t>Межпредметные</a:t>
            </a:r>
            <a:r>
              <a:rPr lang="ru-RU" dirty="0"/>
              <a:t> </a:t>
            </a:r>
            <a:r>
              <a:rPr lang="ru-RU" dirty="0" smtClean="0"/>
              <a:t>- исследование</a:t>
            </a:r>
            <a:r>
              <a:rPr lang="ru-RU" dirty="0"/>
              <a:t>, требующее привлечения знаний из разных учебных дисциплин одной или нескольких предметных областей </a:t>
            </a:r>
          </a:p>
          <a:p>
            <a:r>
              <a:rPr lang="ru-RU" u="sng" dirty="0" err="1" smtClean="0"/>
              <a:t>Надпредметные</a:t>
            </a:r>
            <a:r>
              <a:rPr lang="ru-RU" dirty="0" smtClean="0"/>
              <a:t> </a:t>
            </a:r>
            <a:r>
              <a:rPr lang="ru-RU" dirty="0"/>
              <a:t>- исследование, которое строится на совместной деятельности учителя и учащихся, направленное на исследование конкретных личностно значимых для ученика проблем</a:t>
            </a:r>
          </a:p>
        </p:txBody>
      </p:sp>
    </p:spTree>
    <p:extLst>
      <p:ext uri="{BB962C8B-B14F-4D97-AF65-F5344CB8AC3E}">
        <p14:creationId xmlns:p14="http://schemas.microsoft.com/office/powerpoint/2010/main" val="171693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Исследовательские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Творческие </a:t>
            </a:r>
            <a:r>
              <a:rPr lang="ru-RU" dirty="0"/>
              <a:t>работы, выполненные с помощью</a:t>
            </a:r>
          </a:p>
          <a:p>
            <a:r>
              <a:rPr lang="ru-RU" dirty="0"/>
              <a:t>корректной с научной точки зрения методики, имеющие полученный </a:t>
            </a:r>
            <a:r>
              <a:rPr lang="ru-RU" dirty="0" smtClean="0"/>
              <a:t>с помощью </a:t>
            </a:r>
            <a:r>
              <a:rPr lang="ru-RU" dirty="0"/>
              <a:t>этой методики собственный экспериментальный материал, </a:t>
            </a:r>
            <a:r>
              <a:rPr lang="ru-RU" dirty="0" smtClean="0"/>
              <a:t>на основании </a:t>
            </a:r>
            <a:r>
              <a:rPr lang="ru-RU" dirty="0"/>
              <a:t>которого делается анализ и выводы о характере </a:t>
            </a:r>
            <a:r>
              <a:rPr lang="ru-RU" dirty="0" smtClean="0"/>
              <a:t>исследуемого явления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Особенностью </a:t>
            </a:r>
            <a:r>
              <a:rPr lang="ru-RU" dirty="0"/>
              <a:t>таких работ является </a:t>
            </a:r>
            <a:r>
              <a:rPr lang="ru-RU" dirty="0" err="1" smtClean="0"/>
              <a:t>непредопределенность</a:t>
            </a:r>
            <a:r>
              <a:rPr lang="ru-RU" dirty="0" smtClean="0"/>
              <a:t> результата</a:t>
            </a:r>
            <a:r>
              <a:rPr lang="ru-RU" dirty="0"/>
              <a:t>, который могут дать исследования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Пример</a:t>
            </a:r>
            <a:r>
              <a:rPr lang="ru-RU" dirty="0"/>
              <a:t>: «</a:t>
            </a:r>
            <a:r>
              <a:rPr lang="ru-RU" dirty="0" smtClean="0"/>
              <a:t>Изучение особенностей </a:t>
            </a:r>
            <a:r>
              <a:rPr lang="ru-RU" dirty="0"/>
              <a:t>геологической истории N-</a:t>
            </a:r>
            <a:r>
              <a:rPr lang="ru-RU" dirty="0" err="1"/>
              <a:t>ского</a:t>
            </a:r>
            <a:r>
              <a:rPr lang="ru-RU" dirty="0"/>
              <a:t> озера».</a:t>
            </a:r>
          </a:p>
        </p:txBody>
      </p:sp>
    </p:spTree>
    <p:extLst>
      <p:ext uri="{BB962C8B-B14F-4D97-AF65-F5344CB8AC3E}">
        <p14:creationId xmlns:p14="http://schemas.microsoft.com/office/powerpoint/2010/main" val="181391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исследовательской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Введение</a:t>
            </a:r>
            <a:r>
              <a:rPr lang="ru-RU" dirty="0" smtClean="0"/>
              <a:t> </a:t>
            </a:r>
            <a:r>
              <a:rPr lang="ru-RU" dirty="0"/>
              <a:t>( 2-3 стр.)</a:t>
            </a:r>
          </a:p>
          <a:p>
            <a:r>
              <a:rPr lang="ru-RU" u="sng" dirty="0"/>
              <a:t>Перед словом «Введение» в содержании не ставится никакой цифры. </a:t>
            </a:r>
            <a:endParaRPr lang="ru-RU" u="sng" dirty="0" smtClean="0"/>
          </a:p>
          <a:p>
            <a:r>
              <a:rPr lang="ru-RU" dirty="0" smtClean="0"/>
              <a:t>Во </a:t>
            </a:r>
            <a:r>
              <a:rPr lang="ru-RU" dirty="0"/>
              <a:t>введении обязательно должно присутствовать: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/>
              <a:t>обоснование выбора темы исследования:</a:t>
            </a:r>
          </a:p>
          <a:p>
            <a:pPr marL="0" indent="0">
              <a:buNone/>
            </a:pPr>
            <a:r>
              <a:rPr lang="ru-RU" dirty="0" smtClean="0"/>
              <a:t>- ее </a:t>
            </a:r>
            <a:r>
              <a:rPr lang="ru-RU" dirty="0"/>
              <a:t>актуальность, связь с современностью, практическое значение;</a:t>
            </a:r>
          </a:p>
          <a:p>
            <a:pPr marL="0" indent="0">
              <a:buNone/>
            </a:pPr>
            <a:r>
              <a:rPr lang="ru-RU" dirty="0" smtClean="0"/>
              <a:t>- современные </a:t>
            </a:r>
            <a:r>
              <a:rPr lang="ru-RU" dirty="0"/>
              <a:t>подходы к решению проблемы;</a:t>
            </a:r>
          </a:p>
          <a:p>
            <a:pPr marL="0" indent="0">
              <a:buNone/>
            </a:pPr>
            <a:r>
              <a:rPr lang="ru-RU" dirty="0" smtClean="0"/>
              <a:t>- наличие </a:t>
            </a:r>
            <a:r>
              <a:rPr lang="ru-RU" dirty="0"/>
              <a:t>противоположных точек зрения на проблему;</a:t>
            </a:r>
          </a:p>
          <a:p>
            <a:pPr marL="0" indent="0">
              <a:buNone/>
            </a:pPr>
            <a:r>
              <a:rPr lang="ru-RU" dirty="0" smtClean="0"/>
              <a:t>- личные </a:t>
            </a:r>
            <a:r>
              <a:rPr lang="ru-RU" dirty="0"/>
              <a:t>мотивы и обстоятельства возникновения интереса к обозначенной теме</a:t>
            </a:r>
          </a:p>
        </p:txBody>
      </p:sp>
    </p:spTree>
    <p:extLst>
      <p:ext uri="{BB962C8B-B14F-4D97-AF65-F5344CB8AC3E}">
        <p14:creationId xmlns:p14="http://schemas.microsoft.com/office/powerpoint/2010/main" val="130481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dirty="0"/>
              <a:t>Структура исследовательской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u="sng" dirty="0"/>
              <a:t>Цель </a:t>
            </a:r>
            <a:r>
              <a:rPr lang="ru-RU" u="sng" dirty="0" smtClean="0"/>
              <a:t>и задачи исследования</a:t>
            </a:r>
          </a:p>
          <a:p>
            <a:r>
              <a:rPr lang="ru-RU" dirty="0" smtClean="0"/>
              <a:t>Полезно выдвинуть гипотезу.  В </a:t>
            </a:r>
            <a:r>
              <a:rPr lang="ru-RU" dirty="0"/>
              <a:t>ходе работы она может быть подтверждена или опровергнута. Гипотеза должна быть обоснованной, т.е. подкрепляться данными из научной литературы и логическими соображениями. </a:t>
            </a:r>
            <a:r>
              <a:rPr lang="ru-RU" dirty="0" smtClean="0"/>
              <a:t> Задачи </a:t>
            </a:r>
            <a:r>
              <a:rPr lang="ru-RU" dirty="0"/>
              <a:t>и цели – не одно и то же. </a:t>
            </a:r>
            <a:endParaRPr lang="ru-RU" dirty="0" smtClean="0"/>
          </a:p>
          <a:p>
            <a:r>
              <a:rPr lang="ru-RU" dirty="0" smtClean="0"/>
              <a:t>Задачи </a:t>
            </a:r>
            <a:r>
              <a:rPr lang="ru-RU" dirty="0"/>
              <a:t>показывают, что вы собираетесь делать для реализации поставленной цели исследования. Задачи – это конкретизированные шаги по достижению цели.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формулировки цели и задач исследования полезно использовать слова «раскрыть», «выявить», «установить», «показать», «определить», «описать», «проследить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Решению </a:t>
            </a:r>
            <a:r>
              <a:rPr lang="ru-RU" dirty="0"/>
              <a:t>каждой из </a:t>
            </a:r>
            <a:r>
              <a:rPr lang="ru-RU" dirty="0" smtClean="0"/>
              <a:t>задач </a:t>
            </a:r>
            <a:r>
              <a:rPr lang="ru-RU" dirty="0"/>
              <a:t>может быть посвящена отдельная глава ( раздел) исследования.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248787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D2533C"/>
                </a:solidFill>
              </a:rPr>
              <a:t>Структура исследовательской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u="sng" dirty="0" smtClean="0"/>
              <a:t>Объект </a:t>
            </a:r>
            <a:r>
              <a:rPr lang="ru-RU" u="sng" dirty="0"/>
              <a:t>и </a:t>
            </a:r>
            <a:r>
              <a:rPr lang="ru-RU" u="sng" dirty="0" smtClean="0"/>
              <a:t>предмет исследования</a:t>
            </a:r>
          </a:p>
          <a:p>
            <a:r>
              <a:rPr lang="ru-RU" u="sng" dirty="0"/>
              <a:t>Методы исследования </a:t>
            </a:r>
            <a:r>
              <a:rPr lang="ru-RU" dirty="0" smtClean="0"/>
              <a:t>- инструмент </a:t>
            </a:r>
            <a:r>
              <a:rPr lang="ru-RU" dirty="0"/>
              <a:t>в добывании фактического </a:t>
            </a:r>
            <a:r>
              <a:rPr lang="ru-RU" dirty="0" smtClean="0"/>
              <a:t>материала:</a:t>
            </a:r>
          </a:p>
          <a:p>
            <a:pPr marL="0" indent="0">
              <a:buNone/>
            </a:pPr>
            <a:r>
              <a:rPr lang="ru-RU" dirty="0" smtClean="0"/>
              <a:t>- теоретический </a:t>
            </a:r>
            <a:r>
              <a:rPr lang="ru-RU" dirty="0"/>
              <a:t>анализ литературы,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наблюдение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опрос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опыт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эксперимент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моделирование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Конструирование</a:t>
            </a:r>
          </a:p>
          <a:p>
            <a:pPr marL="0" indent="0">
              <a:buNone/>
            </a:pPr>
            <a:r>
              <a:rPr lang="ru-RU" dirty="0"/>
              <a:t>Во введении должен присутствовать и краткий </a:t>
            </a:r>
            <a:r>
              <a:rPr lang="ru-RU" u="sng" dirty="0"/>
              <a:t>обзор использованной литературы</a:t>
            </a:r>
          </a:p>
        </p:txBody>
      </p:sp>
    </p:spTree>
    <p:extLst>
      <p:ext uri="{BB962C8B-B14F-4D97-AF65-F5344CB8AC3E}">
        <p14:creationId xmlns:p14="http://schemas.microsoft.com/office/powerpoint/2010/main" val="209883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D2533C"/>
                </a:solidFill>
              </a:rPr>
              <a:t>Структура исследовательской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Основная часть </a:t>
            </a:r>
            <a:endParaRPr lang="ru-RU" b="1" dirty="0" smtClean="0"/>
          </a:p>
          <a:p>
            <a:r>
              <a:rPr lang="ru-RU" dirty="0" smtClean="0"/>
              <a:t>Состоит </a:t>
            </a:r>
            <a:r>
              <a:rPr lang="ru-RU" dirty="0"/>
              <a:t>из глав, которые могут подразделяться на разделы. </a:t>
            </a:r>
            <a:r>
              <a:rPr lang="ru-RU" u="sng" dirty="0"/>
              <a:t>Глав должно быть не меньше двух</a:t>
            </a:r>
            <a:r>
              <a:rPr lang="ru-RU" dirty="0" smtClean="0"/>
              <a:t>.</a:t>
            </a:r>
          </a:p>
          <a:p>
            <a:r>
              <a:rPr lang="ru-RU" dirty="0"/>
              <a:t>Каждая глава должна носить самостоятельный характер и затрагивать определенный вопрос изучаемой темы</a:t>
            </a:r>
            <a:r>
              <a:rPr lang="ru-RU" dirty="0" smtClean="0"/>
              <a:t>.</a:t>
            </a:r>
          </a:p>
          <a:p>
            <a:r>
              <a:rPr lang="ru-RU" u="sng" dirty="0"/>
              <a:t>Каждая глава заканчивается кратким </a:t>
            </a:r>
            <a:r>
              <a:rPr lang="ru-RU" u="sng" dirty="0" smtClean="0"/>
              <a:t>выводом</a:t>
            </a:r>
          </a:p>
          <a:p>
            <a:r>
              <a:rPr lang="ru-RU" u="sng" dirty="0"/>
              <a:t>Ссылки на используемый источник в тексте, оформляются в виде номера, который берется в квадратные скобки. Например [24, c. 44</a:t>
            </a:r>
            <a:r>
              <a:rPr lang="ru-RU" u="sng" dirty="0" smtClean="0"/>
              <a:t>]</a:t>
            </a:r>
          </a:p>
          <a:p>
            <a:r>
              <a:rPr lang="ru-RU" dirty="0"/>
              <a:t>Каждая таблица должна иметь краткий заголовок, который состоит из слова “Таблица”, ее порядкового номера в рамках раздела </a:t>
            </a:r>
            <a:r>
              <a:rPr lang="ru-RU" dirty="0" smtClean="0"/>
              <a:t>(или </a:t>
            </a:r>
            <a:r>
              <a:rPr lang="ru-RU" dirty="0"/>
              <a:t>главы) и названия, отделенного от номера знаком тире.</a:t>
            </a:r>
          </a:p>
        </p:txBody>
      </p:sp>
    </p:spTree>
    <p:extLst>
      <p:ext uri="{BB962C8B-B14F-4D97-AF65-F5344CB8AC3E}">
        <p14:creationId xmlns:p14="http://schemas.microsoft.com/office/powerpoint/2010/main" val="81270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65</TotalTime>
  <Words>788</Words>
  <Application>Microsoft Office PowerPoint</Application>
  <PresentationFormat>Экран 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Ясность</vt:lpstr>
      <vt:lpstr>Исследовательская деятельность учащихся</vt:lpstr>
      <vt:lpstr>Наибольшие возможности для проведения системной исследовательской работы предоставляет внеурочная исследовательская деятельность </vt:lpstr>
      <vt:lpstr>Учебное исследование и научное исследование</vt:lpstr>
      <vt:lpstr>Виды и формы исследовательской деятельности</vt:lpstr>
      <vt:lpstr>Исследовательские работы</vt:lpstr>
      <vt:lpstr>Структура исследовательской работы</vt:lpstr>
      <vt:lpstr>Структура исследовательской работы</vt:lpstr>
      <vt:lpstr>Структура исследовательской работы</vt:lpstr>
      <vt:lpstr>Структура исследовательской работы</vt:lpstr>
      <vt:lpstr>Структура исследовательской работы</vt:lpstr>
      <vt:lpstr>Структура исследовательской работы</vt:lpstr>
      <vt:lpstr>Структура исследовательской работы</vt:lpstr>
      <vt:lpstr>Правила компьютерного оформления учебного исследования</vt:lpstr>
      <vt:lpstr>Представление исследований</vt:lpstr>
      <vt:lpstr>Представление исследований</vt:lpstr>
      <vt:lpstr>Представление исследований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Исследовательская деятельность учащихся</dc:title>
  <dc:creator>1</dc:creator>
  <cp:lastModifiedBy>1</cp:lastModifiedBy>
  <cp:revision>9</cp:revision>
  <dcterms:created xsi:type="dcterms:W3CDTF">2016-10-11T05:45:01Z</dcterms:created>
  <dcterms:modified xsi:type="dcterms:W3CDTF">2016-12-08T08:50:39Z</dcterms:modified>
</cp:coreProperties>
</file>