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14"/>
  </p:notesMasterIdLst>
  <p:sldIdLst>
    <p:sldId id="256" r:id="rId2"/>
    <p:sldId id="266" r:id="rId3"/>
    <p:sldId id="268" r:id="rId4"/>
    <p:sldId id="265" r:id="rId5"/>
    <p:sldId id="257" r:id="rId6"/>
    <p:sldId id="258" r:id="rId7"/>
    <p:sldId id="259" r:id="rId8"/>
    <p:sldId id="260" r:id="rId9"/>
    <p:sldId id="261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361" autoAdjust="0"/>
    <p:restoredTop sz="94660"/>
  </p:normalViewPr>
  <p:slideViewPr>
    <p:cSldViewPr>
      <p:cViewPr varScale="1">
        <p:scale>
          <a:sx n="98" d="100"/>
          <a:sy n="98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2FD706D-DC9C-44CD-B354-E77902EFD53B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F627C4C-D2BA-487F-8397-3FE263935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0640A0-0CA6-4071-A716-03A11077BE34}" type="slidenum">
              <a:rPr lang="ru-RU" sz="1200">
                <a:latin typeface="Calibri" pitchFamily="34" charset="0"/>
              </a:rPr>
              <a:pPr algn="r"/>
              <a:t>4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3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A96EBF0-03AA-43F4-924C-DB644C1FF3FF}" type="slidenum">
              <a:rPr lang="ru-RU" sz="1200">
                <a:latin typeface="Calibri" pitchFamily="34" charset="0"/>
              </a:rPr>
              <a:pPr algn="r"/>
              <a:t>5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2" rIns="91426" bIns="45712" anchor="b"/>
          <a:lstStyle/>
          <a:p>
            <a:pPr algn="r"/>
            <a:fld id="{149D5190-B397-4ADC-BFD0-5FC591E6CDEF}" type="slidenum">
              <a:rPr lang="ru-RU" sz="1200">
                <a:latin typeface="Calibri" pitchFamily="34" charset="0"/>
              </a:rPr>
              <a:pPr algn="r"/>
              <a:t>6</a:t>
            </a:fld>
            <a:endParaRPr lang="ru-RU" sz="1200">
              <a:latin typeface="Calibri" pitchFamily="34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26" tIns="45712" rIns="91426" bIns="45712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en-US" sz="800" smtClean="0"/>
              <a:t>	</a:t>
            </a:r>
            <a:r>
              <a:rPr lang="ru-RU" sz="800" smtClean="0"/>
              <a:t>Устно к НАЗВАНИЮ слайда добавить:… общественный договор – в отношении </a:t>
            </a:r>
          </a:p>
          <a:p>
            <a:pPr marL="228600" indent="-228600">
              <a:lnSpc>
                <a:spcPct val="80000"/>
              </a:lnSpc>
              <a:spcBef>
                <a:spcPct val="0"/>
              </a:spcBef>
              <a:buFontTx/>
              <a:buAutoNum type="arabicParenR"/>
            </a:pPr>
            <a:r>
              <a:rPr lang="ru-RU" sz="800" smtClean="0"/>
              <a:t>Ожидаемых результатов образования</a:t>
            </a:r>
          </a:p>
          <a:p>
            <a:pPr marL="228600" indent="-228600">
              <a:lnSpc>
                <a:spcPct val="80000"/>
              </a:lnSpc>
              <a:spcBef>
                <a:spcPct val="0"/>
              </a:spcBef>
              <a:buFontTx/>
              <a:buAutoNum type="arabicParenR"/>
            </a:pPr>
            <a:r>
              <a:rPr lang="ru-RU" sz="800" smtClean="0"/>
              <a:t> принципов формирования и сущности взаимных обязательств и прав</a:t>
            </a:r>
          </a:p>
          <a:p>
            <a:pPr marL="228600" indent="-228600">
              <a:lnSpc>
                <a:spcPct val="80000"/>
              </a:lnSpc>
              <a:spcBef>
                <a:spcPct val="0"/>
              </a:spcBef>
              <a:buFontTx/>
              <a:buAutoNum type="arabicParenR"/>
            </a:pPr>
            <a:r>
              <a:rPr lang="ru-RU" sz="800" smtClean="0"/>
              <a:t> Общих принципов организации образовательного процесса и важнейших условий его реализации</a:t>
            </a:r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А потом можно комментировать содержание слайда</a:t>
            </a:r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Согласование потребностей и интересов является важнейшим шагом успешности политики вообще и политики в образовании в особенности. Следует признать, что разрыв между образованием и потребностями государства, общества и личности не сокращается, а увеличивается.</a:t>
            </a:r>
            <a:r>
              <a:rPr lang="ru-RU" sz="800" b="1" i="1" smtClean="0"/>
              <a:t> </a:t>
            </a:r>
            <a:r>
              <a:rPr lang="ru-RU" sz="800" smtClean="0"/>
              <a:t>Причины нарастающей рассогласованности в том, что в сложном дифференцированном обществе не может быть полного единообразия интересов в отношении образования. 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</a:t>
            </a:r>
            <a:r>
              <a:rPr lang="ru-RU" sz="800" smtClean="0"/>
              <a:t>Это означает, что в основе стандарта должен лежать новый тип взаимоотношений между личностью, обществом и государством, который в наиболее полной мере реализует права человека и гражданина. Этот тип взаимоотношений покоится на принципе взаимного согласия личности, общества и государства в формировании и реализации политики в области образования, что с необходимостью подразумевает принятие сторонами взаимных обязательств (договоренностей), в рамках которых только и возможен прогресс в области образования. Таким образом, стандарт – </a:t>
            </a:r>
            <a:r>
              <a:rPr lang="ru-RU" sz="800" b="1" i="1" smtClean="0"/>
              <a:t>общественный договор</a:t>
            </a:r>
            <a:r>
              <a:rPr lang="ru-RU" sz="800" smtClean="0"/>
              <a:t>, включающий баланс взаимообязательств и баланс требований. </a:t>
            </a:r>
            <a:endParaRPr lang="en-US" sz="800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en-US" sz="800" smtClean="0"/>
              <a:t>`</a:t>
            </a:r>
            <a:r>
              <a:rPr lang="ru-RU" sz="800" smtClean="0"/>
              <a:t>При разработке стандарта индивидуальные, общественные и государственные потребности и интересы можно классифицировать следующим образом.</a:t>
            </a:r>
            <a:endParaRPr lang="ru-RU" sz="800" b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b="1" smtClean="0"/>
              <a:t>	Индивидуальные потребности </a:t>
            </a:r>
            <a:r>
              <a:rPr lang="ru-RU" sz="800" smtClean="0"/>
              <a:t>личности (семьи) в области общего образования интегрируют потенциал личностной, социальной и профессиональной успешности обучающихся.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Личностная успешность – </a:t>
            </a:r>
            <a:r>
              <a:rPr lang="ru-RU" sz="800" smtClean="0"/>
              <a:t>полноценное и разнообразное личностное становление и развитие с учетом индивидуальных склонностей, интересов, мотивов и способностей.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Социальная успешность – </a:t>
            </a:r>
            <a:r>
              <a:rPr lang="ru-RU" sz="800" smtClean="0"/>
              <a:t>органичное вхождение в социальное окружение и участие в жизни общества.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Профессиональная успешность – </a:t>
            </a:r>
            <a:r>
              <a:rPr lang="ru-RU" sz="800" smtClean="0"/>
              <a:t>развитость универсальных трудовых и практических умений, готовность к выбору профессии.</a:t>
            </a:r>
            <a:endParaRPr lang="ru-RU" sz="800" b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b="1" smtClean="0"/>
              <a:t>	Социальный заказ </a:t>
            </a:r>
            <a:r>
              <a:rPr lang="ru-RU" sz="800" smtClean="0"/>
              <a:t>– общественные запросы в области общего образования – интегрирует потребности личности и семьи и обобщает их до уровня социальных потребностей. К их числу относятся следующие.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Безопасный и здоровый образ жизни – </a:t>
            </a:r>
            <a:r>
              <a:rPr lang="ru-RU" sz="800" smtClean="0"/>
              <a:t>следование принципам безопасного и здорового образа жизни, готовность к соответствующему поведению на основе полученных знаний и умений.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Свобода и ответственность – </a:t>
            </a:r>
            <a:r>
              <a:rPr lang="ru-RU" sz="800" smtClean="0"/>
              <a:t>осознание нравственного смысла свободы в неразрывной связи с ответственностью, развитость правосознания, умения делать осознанный и ответственный личностный выбор.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Социальная справедливость </a:t>
            </a:r>
            <a:r>
              <a:rPr lang="ru-RU" sz="800" smtClean="0"/>
              <a:t>– освоение и принятие идеалов равенства, социальной справедливости, гармонии и разнообразия культур как демократических и гражданских ценностей.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Благосостояние – </a:t>
            </a:r>
            <a:r>
              <a:rPr lang="ru-RU" sz="800" smtClean="0"/>
              <a:t>активная жизненная позиция, готовность к трудовой деятельности, обеспечивающей личное благополучие в условиях рыночной экономики.</a:t>
            </a:r>
            <a:endParaRPr lang="ru-RU" sz="800" b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b="1" smtClean="0"/>
              <a:t>	Государственный заказ </a:t>
            </a:r>
            <a:r>
              <a:rPr lang="ru-RU" sz="800" smtClean="0"/>
              <a:t>– государственные запросы в области общего образования – представляет собой наиболее общую характеристику индивидуальных и общественных потребностей. Государственный заказ направлен на обеспечение следующих приоритетов.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Национальное единство и безопасность – </a:t>
            </a:r>
            <a:r>
              <a:rPr lang="ru-RU" sz="800" smtClean="0"/>
              <a:t>формирование системы ценностей и идеалов в результате освоения нравственных ценностей, единого государственного языка и образцов национальной культуры, воспитание патриотизма, стремления обустроить и защитить Родину.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Развитие человеческого капитала – </a:t>
            </a:r>
            <a:r>
              <a:rPr lang="ru-RU" sz="800" smtClean="0"/>
              <a:t>подготовку поколения нравственно и духовно зрелых, самостоятельных, активных и компетентных граждан, живущих и работающих в свободной демократической стране в условиях информационного общества и рыночной экономики.</a:t>
            </a:r>
            <a:endParaRPr lang="ru-RU" sz="800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i="1" smtClean="0"/>
              <a:t>	Конкурентоспособность </a:t>
            </a:r>
            <a:r>
              <a:rPr lang="ru-RU" sz="800" smtClean="0"/>
              <a:t>– фундаментальную общекультурную подготовку как базу профессионального образования, прикладную и практическую ориентацию общего образования. </a:t>
            </a:r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	Особенностью реализации деятельностного подхода при разработке стандартов образования является то, что цели общего образования представляются в виде системы</a:t>
            </a:r>
            <a:r>
              <a:rPr lang="ru-RU" sz="800" b="1" i="1" smtClean="0"/>
              <a:t> ключевых задач</a:t>
            </a:r>
            <a:r>
              <a:rPr lang="ru-RU" sz="800" smtClean="0"/>
              <a:t>, отражающих направления формирования качеств личности.</a:t>
            </a:r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	</a:t>
            </a:r>
            <a:r>
              <a:rPr lang="ru-RU" sz="800" b="1" i="1" smtClean="0"/>
              <a:t>Личностное развитие </a:t>
            </a:r>
            <a:r>
              <a:rPr lang="ru-RU" sz="800" smtClean="0"/>
              <a:t>– развитие индивидуальных нравственных, эмоциональных, эстетических и физических ценностных ориентаций и качеств, а также развитие интеллектуальных качеств личности, овладение методологией познания, стратегиями и способами учения, самообразования и саморегуляции</a:t>
            </a:r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	</a:t>
            </a:r>
            <a:r>
              <a:rPr lang="ru-RU" sz="800" b="1" i="1" smtClean="0"/>
              <a:t>Социальное</a:t>
            </a:r>
            <a:r>
              <a:rPr lang="ru-RU" sz="800" i="1" smtClean="0"/>
              <a:t> </a:t>
            </a:r>
            <a:r>
              <a:rPr lang="ru-RU" sz="800" b="1" i="1" smtClean="0"/>
              <a:t>развитие</a:t>
            </a:r>
            <a:r>
              <a:rPr lang="ru-RU" sz="800" smtClean="0"/>
              <a:t> – воспитание гражданских, демократических и патриотических убеждений, освоение основных социальных практик, умения принимать ответственные решения, делать осознанный выбор, а также формирование способности и готовности к сотрудничеству, к свободному общению русском, родном и иностранных языках, овладение современными средствами вербальной и невербальной коммуникации  .</a:t>
            </a:r>
            <a:endParaRPr lang="ru-RU" sz="800" b="1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b="1" i="1" smtClean="0"/>
              <a:t>Общекультурное развитие </a:t>
            </a:r>
            <a:r>
              <a:rPr lang="ru-RU" sz="800" smtClean="0"/>
              <a:t>– освоение основ наук, основ отечественной и мировой культуры.</a:t>
            </a:r>
            <a:endParaRPr lang="ru-RU" sz="800" b="1" i="1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r>
              <a:rPr lang="ru-RU" sz="800" smtClean="0"/>
              <a:t>	</a:t>
            </a:r>
          </a:p>
          <a:p>
            <a:pPr marL="228600" indent="-228600">
              <a:lnSpc>
                <a:spcPct val="80000"/>
              </a:lnSpc>
              <a:spcBef>
                <a:spcPct val="0"/>
              </a:spcBef>
            </a:pPr>
            <a:endParaRPr lang="ru-RU" sz="8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A46C56-BDA0-44DA-82D4-7BA77CD26D85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z="1400" smtClean="0"/>
              <a:t>	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 txBox="1">
            <a:spLocks noGrp="1"/>
          </p:cNvSpPr>
          <p:nvPr/>
        </p:nvSpPr>
        <p:spPr bwMode="auto">
          <a:xfrm>
            <a:off x="3884613" y="868680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E38B7F2-3E10-4FE5-9DA0-C61A9D9021F1}" type="slidenum">
              <a:rPr lang="ru-RU" sz="1200">
                <a:latin typeface="Calibri" pitchFamily="34" charset="0"/>
              </a:rPr>
              <a:pPr algn="r"/>
              <a:t>8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AF6904AC-81DC-4C3A-85F4-4D22E2C7C896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15185C7-2867-4BD3-8447-F509AFBE6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BA2CD-CCBC-47FC-BBEB-F01BBC51FD57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D8638-BE0F-4C23-AECB-F09EA9C319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87DC3-0A48-4F5C-886A-9B65441204C5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F17DE-841D-4EA6-B75F-F50127F3A5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A8E8F-52E8-4780-9E0D-E557E5E7F240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8925E-3DBA-44E4-A0EF-5DBEEA901D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E4904-CFFC-41BE-982F-2174F8686178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381D-BE29-4214-BDC3-71EC6098F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6813E-7492-4E98-AA07-AE319A824A4B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7AB28-140E-42E3-9684-31A1CEDD28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1806F-D104-4A53-B607-28DC64EEB0B0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0C0A404A-FB82-4B4F-8490-6B54F38C2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AD62A-F6A1-435A-8A85-21A28A9BBCF3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98A68-D5C8-44A6-B40E-CB87A08EE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6CD03-D936-4755-8787-A3BA59794364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5FD69-A014-415F-8FC4-C9E8E82B9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2CC37DD0-0CFF-4F73-97BD-57F305225E23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88DF7386-D828-432F-ACBA-9B420D9791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473557A7-51BC-4C70-940D-B754AE983B9C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6C10A8CE-EDE2-4E26-839C-6517BDB1B2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AF678F-4AA5-412D-B1D1-8308E769D74E}" type="datetimeFigureOut">
              <a:rPr lang="ru-RU"/>
              <a:pPr>
                <a:defRPr/>
              </a:pPr>
              <a:t>24.09.2013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60AB8A-319D-4485-BC98-A3AE50BFC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79" r:id="rId6"/>
    <p:sldLayoutId id="2147484078" r:id="rId7"/>
    <p:sldLayoutId id="2147484085" r:id="rId8"/>
    <p:sldLayoutId id="2147484086" r:id="rId9"/>
    <p:sldLayoutId id="2147484077" r:id="rId10"/>
    <p:sldLayoutId id="2147484076" r:id="rId11"/>
  </p:sldLayoutIdLst>
  <p:txStyles>
    <p:titleStyle>
      <a:lvl1pPr marL="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C453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2pPr>
      <a:lvl3pPr marL="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3pPr>
      <a:lvl4pPr marL="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4pPr>
      <a:lvl5pPr marL="4841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5pPr>
      <a:lvl6pPr marL="9413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6pPr>
      <a:lvl7pPr marL="13985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7pPr>
      <a:lvl8pPr marL="18557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8pPr>
      <a:lvl9pPr marL="2312988" algn="l" rtl="0" fontAlgn="base">
        <a:spcBef>
          <a:spcPct val="0"/>
        </a:spcBef>
        <a:spcAft>
          <a:spcPct val="0"/>
        </a:spcAft>
        <a:defRPr sz="4200">
          <a:solidFill>
            <a:srgbClr val="FFC453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4C689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fportal.ru/teache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Мы теперь не  просто  дети,  мы теперь- ученики!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14338" name="Содержимое 4" descr="attachment[4]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571750" y="2830513"/>
            <a:ext cx="4000500" cy="2676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94" name="AutoShape 22"/>
          <p:cNvSpPr>
            <a:spLocks noGrp="1" noChangeArrowheads="1"/>
          </p:cNvSpPr>
          <p:nvPr>
            <p:ph type="title"/>
          </p:nvPr>
        </p:nvSpPr>
        <p:spPr bwMode="gray">
          <a:xfrm>
            <a:off x="428596" y="0"/>
            <a:ext cx="8385175" cy="1431925"/>
          </a:xfrm>
          <a:prstGeom prst="roundRect">
            <a:avLst>
              <a:gd name="adj" fmla="val 49106"/>
            </a:avLst>
          </a:prstGeom>
          <a:solidFill>
            <a:srgbClr val="FFFF99"/>
          </a:solidFill>
          <a:ln w="28575">
            <a:solidFill>
              <a:schemeClr val="bg1"/>
            </a:solidFill>
            <a:rou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pPr marL="484632"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4000">
                <a:solidFill>
                  <a:srgbClr val="DF1E0F"/>
                </a:solidFill>
              </a:rPr>
              <a:t>Национальный </a:t>
            </a:r>
            <a:br>
              <a:rPr lang="ru-RU" sz="4000">
                <a:solidFill>
                  <a:srgbClr val="DF1E0F"/>
                </a:solidFill>
              </a:rPr>
            </a:br>
            <a:r>
              <a:rPr lang="ru-RU" sz="4000">
                <a:solidFill>
                  <a:srgbClr val="DF1E0F"/>
                </a:solidFill>
              </a:rPr>
              <a:t>воспитательный  идеал</a:t>
            </a:r>
            <a:r>
              <a:rPr lang="ru-RU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400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sz="400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3794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28625" y="18573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smtClean="0">
                <a:solidFill>
                  <a:srgbClr val="FFFF25"/>
                </a:solidFill>
              </a:rPr>
              <a:t>Современный национальный воспитательный идеал – это высоконравственный, творческий, компетентный гражданин России, принимающий судьбу Отечества как свою личную, осознающий ответственность за настоящее и будущее своей страны, укорененный в духовных и культурных традициях многонационального народа Российской Федерации.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94" name="AutoShape 22"/>
          <p:cNvSpPr>
            <a:spLocks noGrp="1" noChangeArrowheads="1"/>
          </p:cNvSpPr>
          <p:nvPr>
            <p:ph type="title"/>
          </p:nvPr>
        </p:nvSpPr>
        <p:spPr bwMode="gray">
          <a:xfrm>
            <a:off x="428596" y="0"/>
            <a:ext cx="8385175" cy="1431925"/>
          </a:xfrm>
          <a:prstGeom prst="roundRect">
            <a:avLst>
              <a:gd name="adj" fmla="val 49106"/>
            </a:avLst>
          </a:prstGeom>
          <a:solidFill>
            <a:srgbClr val="FFFF99"/>
          </a:solidFill>
          <a:ln w="28575">
            <a:solidFill>
              <a:schemeClr val="bg1"/>
            </a:solidFill>
            <a:rou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pPr marL="484632" algn="ctr"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4000">
                <a:solidFill>
                  <a:srgbClr val="DF1E0F"/>
                </a:solidFill>
              </a:rPr>
              <a:t>Ценности  современного воспитания</a:t>
            </a:r>
          </a:p>
        </p:txBody>
      </p:sp>
      <p:sp>
        <p:nvSpPr>
          <p:cNvPr id="3481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28625" y="17859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Патриотизм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Социальная солидарность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Гражданственность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Семья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Труд и творчество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Наука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Традиционные российские религии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Искусство и литература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Природа</a:t>
            </a:r>
          </a:p>
          <a:p>
            <a:pPr>
              <a:lnSpc>
                <a:spcPct val="90000"/>
              </a:lnSpc>
            </a:pPr>
            <a:r>
              <a:rPr lang="ru-RU" sz="2400" smtClean="0">
                <a:solidFill>
                  <a:srgbClr val="FFFF25"/>
                </a:solidFill>
              </a:rPr>
              <a:t>Человечество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Воспитываем успешного гражданина своего отечества! 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pic>
        <p:nvPicPr>
          <p:cNvPr id="35842" name="Содержимое 3" descr="getImageCA4WKGWU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6175" y="1882775"/>
            <a:ext cx="685165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6995" y="2508244"/>
            <a:ext cx="5000625" cy="1142999"/>
          </a:xfrm>
        </p:spPr>
        <p:txBody>
          <a:bodyPr>
            <a:no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Школьная успеваемость первоклашки</a:t>
            </a:r>
            <a: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Скоро 1 сентября – знаменательный и волнительный день, прежде всего для первоклассников и их родителей. Впереди «долгие» годы школьной жизни. </a:t>
            </a:r>
            <a:r>
              <a:rPr lang="ru-RU" sz="2000" u="sng" dirty="0" smtClean="0">
                <a:solidFill>
                  <a:schemeClr val="tx1"/>
                </a:solidFill>
              </a:rPr>
              <a:t>Какими они будут? </a:t>
            </a:r>
            <a:r>
              <a:rPr lang="ru-RU" sz="2000" dirty="0" smtClean="0">
                <a:solidFill>
                  <a:schemeClr val="tx1"/>
                </a:solidFill>
              </a:rPr>
              <a:t>Что ждет вашего малыша за школьным порогом? Конечно, очень хочется, чтобы это были радость от познания нового и успехов в учебе, восторг от успешного преодоления трудностей, открытие новых вершин для творчества и, обязательно, новые друзья.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15362" name="Содержимое 3" descr="SSL21137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429250" y="142875"/>
            <a:ext cx="3201988" cy="24003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357430"/>
            <a:ext cx="7467600" cy="1143000"/>
          </a:xfrm>
        </p:spPr>
        <p:txBody>
          <a:bodyPr>
            <a:noAutofit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</a:rPr>
              <a:t>По мнению психологов, исполнение этих надежд зависят от трех обстоятельств:</a:t>
            </a:r>
            <a: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1.</a:t>
            </a:r>
            <a:r>
              <a:rPr lang="ru-RU" sz="2000" dirty="0" smtClean="0">
                <a:solidFill>
                  <a:schemeClr val="tx1"/>
                </a:solidFill>
              </a:rPr>
              <a:t>насколько ребенок психологически подготовлен к школе?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2.</a:t>
            </a:r>
            <a:r>
              <a:rPr lang="ru-RU" sz="2000" dirty="0" smtClean="0">
                <a:solidFill>
                  <a:schemeClr val="tx1"/>
                </a:solidFill>
              </a:rPr>
              <a:t>какими являются установки родителей относительно школьной жизни? Насколько эти установки соответствуют возможностям, мотивации и ценностям самого первоклассника?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2000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3.</a:t>
            </a:r>
            <a:r>
              <a:rPr lang="ru-RU" sz="2000" dirty="0" smtClean="0">
                <a:solidFill>
                  <a:schemeClr val="tx1"/>
                </a:solidFill>
              </a:rPr>
              <a:t>как педагогические ориентиры </a:t>
            </a:r>
            <a:r>
              <a:rPr lang="ru-RU" sz="2000" dirty="0" smtClean="0">
                <a:solidFill>
                  <a:schemeClr val="tx1"/>
                </a:solidFill>
                <a:hlinkClick r:id="rId2"/>
              </a:rPr>
              <a:t>учителя</a:t>
            </a:r>
            <a:r>
              <a:rPr lang="ru-RU" sz="2000" dirty="0" smtClean="0">
                <a:solidFill>
                  <a:schemeClr val="tx1"/>
                </a:solidFill>
              </a:rPr>
              <a:t> совпадают с ожиданиями и установками ребенка и родителей? 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571750"/>
            <a:ext cx="6480175" cy="1397000"/>
          </a:xfrm>
        </p:spPr>
        <p:txBody>
          <a:bodyPr rtlCol="0"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Федеральный государственный </a:t>
            </a:r>
            <a:b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образовательный </a:t>
            </a:r>
            <a:r>
              <a:rPr lang="ru-RU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стандарт</a:t>
            </a: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начального </a:t>
            </a:r>
            <a:r>
              <a:rPr lang="ru-RU" sz="4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общего образования</a:t>
            </a:r>
            <a:r>
              <a:rPr lang="ru-RU" sz="4000" dirty="0" smtClean="0"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ru-RU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актуальные вопросы введения </a:t>
            </a:r>
            <a:r>
              <a:rPr lang="ru-RU" sz="4000" dirty="0" smtClean="0"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000" dirty="0" smtClean="0"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4000" dirty="0" smtClean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662238" y="4581525"/>
            <a:ext cx="6481762" cy="15113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800" i="1" smtClean="0">
                <a:latin typeface="Tahoma" pitchFamily="34" charset="0"/>
              </a:rPr>
              <a:t/>
            </a:r>
            <a:br>
              <a:rPr lang="ru-RU" sz="2800" i="1" smtClean="0">
                <a:latin typeface="Tahoma" pitchFamily="34" charset="0"/>
              </a:rPr>
            </a:br>
            <a:endParaRPr lang="ru-RU" sz="2000" smtClean="0">
              <a:latin typeface="Tahoma" pitchFamily="34" charset="0"/>
            </a:endParaRPr>
          </a:p>
          <a:p>
            <a:pPr marL="0" indent="0" algn="r">
              <a:spcBef>
                <a:spcPct val="0"/>
              </a:spcBef>
              <a:buFontTx/>
              <a:buNone/>
            </a:pPr>
            <a:endParaRPr lang="ru-RU" sz="2000" smtClean="0">
              <a:latin typeface="Tahoma" pitchFamily="34" charset="0"/>
            </a:endParaRPr>
          </a:p>
          <a:p>
            <a:pPr marL="0" indent="0" algn="r">
              <a:spcBef>
                <a:spcPct val="0"/>
              </a:spcBef>
              <a:buFontTx/>
              <a:buNone/>
            </a:pPr>
            <a:endParaRPr lang="ru-RU" sz="1600" smtClean="0"/>
          </a:p>
          <a:p>
            <a:pPr marL="0" indent="0" algn="ctr">
              <a:buFontTx/>
              <a:buNone/>
            </a:pPr>
            <a:endParaRPr lang="ru-RU" sz="2000" i="1" smtClean="0">
              <a:latin typeface="Tahoma" pitchFamily="34" charset="0"/>
            </a:endParaRPr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ru-RU" sz="1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A1A86C-BE2B-4873-B78F-B64F749CF3F6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7586663" cy="736600"/>
          </a:xfrm>
        </p:spPr>
        <p:txBody>
          <a:bodyPr rtlCol="0"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sz="3600" dirty="0" smtClean="0">
                <a:solidFill>
                  <a:srgbClr val="FF3300"/>
                </a:solidFill>
                <a:latin typeface="Tahoma" pitchFamily="34" charset="0"/>
              </a:rPr>
              <a:t/>
            </a:r>
            <a:br>
              <a:rPr lang="ru-RU" sz="3600" dirty="0" smtClean="0">
                <a:solidFill>
                  <a:srgbClr val="FF3300"/>
                </a:solidFill>
                <a:latin typeface="Tahoma" pitchFamily="34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Основная цель </a:t>
            </a:r>
            <a:b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</a:b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российского образования</a:t>
            </a:r>
            <a:r>
              <a:rPr lang="ru-RU" sz="3600" dirty="0" smtClean="0">
                <a:solidFill>
                  <a:srgbClr val="FF3300"/>
                </a:solidFill>
                <a:latin typeface="Tahoma" pitchFamily="34" charset="0"/>
              </a:rPr>
              <a:t/>
            </a:r>
            <a:br>
              <a:rPr lang="ru-RU" sz="3600" dirty="0" smtClean="0">
                <a:solidFill>
                  <a:srgbClr val="FF3300"/>
                </a:solidFill>
                <a:latin typeface="Tahoma" pitchFamily="34" charset="0"/>
              </a:rPr>
            </a:br>
            <a:endParaRPr lang="ru-RU" sz="3600" dirty="0" smtClean="0">
              <a:solidFill>
                <a:srgbClr val="FF3300"/>
              </a:solidFill>
              <a:latin typeface="Tahoma" pitchFamily="34" charset="0"/>
            </a:endParaRPr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54E081B-773D-447B-B3C7-1E0FA1DED44E}" type="slidenum">
              <a:rPr lang="ru-RU" sz="1400">
                <a:latin typeface="Calibri" pitchFamily="34" charset="0"/>
              </a:rPr>
              <a:pPr algn="r"/>
              <a:t>5</a:t>
            </a:fld>
            <a:endParaRPr lang="ru-RU" sz="1400">
              <a:latin typeface="Calibri" pitchFamily="34" charset="0"/>
            </a:endParaRPr>
          </a:p>
        </p:txBody>
      </p:sp>
      <p:sp>
        <p:nvSpPr>
          <p:cNvPr id="19460" name="AutoShape 27"/>
          <p:cNvSpPr>
            <a:spLocks noChangeArrowheads="1"/>
          </p:cNvSpPr>
          <p:nvPr/>
        </p:nvSpPr>
        <p:spPr bwMode="auto">
          <a:xfrm rot="5400000">
            <a:off x="4321969" y="5122069"/>
            <a:ext cx="430213" cy="5048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0033CC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465FC36-8CE3-416C-8322-BCDB0594BFCC}" type="slidenum">
              <a:rPr lang="ru-RU" sz="1400">
                <a:latin typeface="Calibri" pitchFamily="34" charset="0"/>
              </a:rPr>
              <a:pPr algn="r"/>
              <a:t>5</a:t>
            </a:fld>
            <a:endParaRPr lang="ru-RU" sz="1400">
              <a:latin typeface="Calibri" pitchFamily="34" charset="0"/>
            </a:endParaRPr>
          </a:p>
        </p:txBody>
      </p:sp>
      <p:sp>
        <p:nvSpPr>
          <p:cNvPr id="19462" name="AutoShape 5"/>
          <p:cNvSpPr>
            <a:spLocks noChangeArrowheads="1"/>
          </p:cNvSpPr>
          <p:nvPr/>
        </p:nvSpPr>
        <p:spPr bwMode="auto">
          <a:xfrm>
            <a:off x="3348038" y="3789363"/>
            <a:ext cx="2376487" cy="1296987"/>
          </a:xfrm>
          <a:prstGeom prst="roundRect">
            <a:avLst>
              <a:gd name="adj" fmla="val 16667"/>
            </a:avLst>
          </a:prstGeom>
          <a:solidFill>
            <a:srgbClr val="0033CC">
              <a:alpha val="49019"/>
            </a:srgbClr>
          </a:solidFill>
          <a:ln w="28575" algn="ctr">
            <a:noFill/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>
                <a:solidFill>
                  <a:schemeClr val="bg1"/>
                </a:solidFill>
                <a:latin typeface="Century Gothic" pitchFamily="34" charset="0"/>
              </a:rPr>
              <a:t>Новая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>
                <a:solidFill>
                  <a:schemeClr val="bg1"/>
                </a:solidFill>
                <a:latin typeface="Century Gothic" pitchFamily="34" charset="0"/>
              </a:rPr>
              <a:t>цель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2400">
                <a:solidFill>
                  <a:schemeClr val="bg1"/>
                </a:solidFill>
                <a:latin typeface="Century Gothic" pitchFamily="34" charset="0"/>
              </a:rPr>
              <a:t>образования</a:t>
            </a: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5940425" y="2133600"/>
            <a:ext cx="2952750" cy="21590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33CC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1600" u="sng">
                <a:latin typeface="Century Gothic" pitchFamily="34" charset="0"/>
              </a:rPr>
              <a:t>Новые технологии</a:t>
            </a:r>
            <a:endParaRPr lang="ru-RU" sz="2000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323850" y="2060575"/>
            <a:ext cx="2878138" cy="22320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33CC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400" u="sng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1600" u="sng">
                <a:latin typeface="Century Gothic" pitchFamily="34" charset="0"/>
              </a:rPr>
              <a:t>Общественный 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ru-RU" sz="1600" u="sng">
                <a:latin typeface="Century Gothic" pitchFamily="34" charset="0"/>
              </a:rPr>
              <a:t>договор</a:t>
            </a: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400" u="sng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  <a:p>
            <a:pPr marL="342900" indent="-342900" algn="ctr">
              <a:lnSpc>
                <a:spcPct val="75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2000">
              <a:latin typeface="Century Gothic" pitchFamily="34" charset="0"/>
            </a:endParaRP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611188" y="2636838"/>
            <a:ext cx="2593975" cy="16557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600">
                  <a:alpha val="50000"/>
                </a:srgbClr>
              </a:gs>
              <a:gs pos="100000">
                <a:srgbClr val="F66200">
                  <a:alpha val="50000"/>
                </a:srgbClr>
              </a:gs>
            </a:gsLst>
            <a:lin ang="5400000" scaled="1"/>
          </a:gradFill>
          <a:ln w="28575" algn="ctr">
            <a:noFill/>
            <a:round/>
            <a:headEnd/>
            <a:tailEnd/>
          </a:ln>
          <a:effectLst>
            <a:prstShdw prst="shdw17" dist="17961" dir="2700000">
              <a:srgbClr val="993D00"/>
            </a:prstShdw>
          </a:effectLst>
        </p:spPr>
        <p:txBody>
          <a:bodyPr wrap="none" anchor="ctr"/>
          <a:lstStyle/>
          <a:p>
            <a:pPr marL="342900" indent="-342900" algn="ctr"/>
            <a:r>
              <a:rPr lang="ru-RU">
                <a:solidFill>
                  <a:schemeClr val="bg1"/>
                </a:solidFill>
                <a:latin typeface="Tahoma" pitchFamily="34" charset="0"/>
              </a:rPr>
              <a:t>Новые </a:t>
            </a:r>
          </a:p>
          <a:p>
            <a:pPr marL="342900" indent="-342900" algn="ctr"/>
            <a:r>
              <a:rPr lang="ru-RU">
                <a:solidFill>
                  <a:schemeClr val="bg1"/>
                </a:solidFill>
                <a:latin typeface="Tahoma" pitchFamily="34" charset="0"/>
              </a:rPr>
              <a:t>образовательные </a:t>
            </a:r>
          </a:p>
          <a:p>
            <a:pPr marL="342900" indent="-342900" algn="ctr"/>
            <a:r>
              <a:rPr lang="ru-RU">
                <a:solidFill>
                  <a:schemeClr val="bg1"/>
                </a:solidFill>
                <a:latin typeface="Tahoma" pitchFamily="34" charset="0"/>
              </a:rPr>
              <a:t>запросы семьи,</a:t>
            </a:r>
          </a:p>
          <a:p>
            <a:pPr marL="342900" indent="-342900" algn="ctr"/>
            <a:r>
              <a:rPr lang="ru-RU">
                <a:solidFill>
                  <a:schemeClr val="bg1"/>
                </a:solidFill>
                <a:latin typeface="Tahoma" pitchFamily="34" charset="0"/>
              </a:rPr>
              <a:t>общества, </a:t>
            </a:r>
          </a:p>
          <a:p>
            <a:pPr marL="342900" indent="-342900" algn="ctr"/>
            <a:r>
              <a:rPr lang="ru-RU">
                <a:solidFill>
                  <a:schemeClr val="bg1"/>
                </a:solidFill>
                <a:latin typeface="Tahoma" pitchFamily="34" charset="0"/>
              </a:rPr>
              <a:t>и государства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6227763" y="2636838"/>
            <a:ext cx="2665412" cy="16557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6600">
                  <a:alpha val="50000"/>
                </a:srgbClr>
              </a:gs>
              <a:gs pos="100000">
                <a:srgbClr val="D95700">
                  <a:alpha val="50000"/>
                </a:srgbClr>
              </a:gs>
            </a:gsLst>
            <a:lin ang="5400000" scaled="1"/>
          </a:gradFill>
          <a:ln w="28575" algn="ctr">
            <a:noFill/>
            <a:round/>
            <a:headEnd/>
            <a:tailEnd/>
          </a:ln>
          <a:effectLst>
            <a:prstShdw prst="shdw17" dist="17961" dir="2700000">
              <a:srgbClr val="993D00"/>
            </a:prstShdw>
          </a:effectLst>
        </p:spPr>
        <p:txBody>
          <a:bodyPr wrap="none" anchor="ctr"/>
          <a:lstStyle/>
          <a:p>
            <a:pPr marL="342900" indent="-342900" algn="ctr"/>
            <a:r>
              <a:rPr lang="ru-RU">
                <a:solidFill>
                  <a:schemeClr val="bg1"/>
                </a:solidFill>
                <a:latin typeface="Tahoma" pitchFamily="34" charset="0"/>
              </a:rPr>
              <a:t>Широкое внедрение </a:t>
            </a:r>
          </a:p>
          <a:p>
            <a:pPr marL="342900" indent="-342900" algn="ctr"/>
            <a:r>
              <a:rPr lang="ru-RU">
                <a:solidFill>
                  <a:schemeClr val="bg1"/>
                </a:solidFill>
                <a:latin typeface="Tahoma" pitchFamily="34" charset="0"/>
              </a:rPr>
              <a:t>ИКТ-технологий</a:t>
            </a:r>
          </a:p>
          <a:p>
            <a:pPr marL="342900" indent="-342900" algn="ctr"/>
            <a:r>
              <a:rPr lang="ru-RU">
                <a:solidFill>
                  <a:schemeClr val="bg1"/>
                </a:solidFill>
                <a:latin typeface="Tahoma" pitchFamily="34" charset="0"/>
              </a:rPr>
              <a:t>во все сферы жизни</a:t>
            </a:r>
          </a:p>
        </p:txBody>
      </p:sp>
      <p:sp>
        <p:nvSpPr>
          <p:cNvPr id="19467" name="AutoShape 17"/>
          <p:cNvSpPr>
            <a:spLocks noChangeArrowheads="1"/>
          </p:cNvSpPr>
          <p:nvPr/>
        </p:nvSpPr>
        <p:spPr bwMode="auto">
          <a:xfrm rot="1535272">
            <a:off x="2339975" y="4437063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0033CC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8" name="AutoShape 23"/>
          <p:cNvSpPr>
            <a:spLocks noChangeArrowheads="1"/>
          </p:cNvSpPr>
          <p:nvPr/>
        </p:nvSpPr>
        <p:spPr bwMode="auto">
          <a:xfrm rot="9180250">
            <a:off x="5724525" y="4437063"/>
            <a:ext cx="976313" cy="4857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0033CC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9469" name="AutoShape 26"/>
          <p:cNvSpPr>
            <a:spLocks noChangeArrowheads="1"/>
          </p:cNvSpPr>
          <p:nvPr/>
        </p:nvSpPr>
        <p:spPr bwMode="auto">
          <a:xfrm>
            <a:off x="3419475" y="1268413"/>
            <a:ext cx="2232025" cy="1223962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/>
            <a:r>
              <a:rPr lang="ru-RU" sz="2000">
                <a:latin typeface="Tahoma" pitchFamily="34" charset="0"/>
              </a:rPr>
              <a:t>Проблемы России</a:t>
            </a:r>
          </a:p>
          <a:p>
            <a:pPr algn="ctr"/>
            <a:r>
              <a:rPr lang="ru-RU" sz="2000">
                <a:latin typeface="Tahoma" pitchFamily="34" charset="0"/>
              </a:rPr>
              <a:t>Стратегия</a:t>
            </a:r>
          </a:p>
          <a:p>
            <a:pPr algn="ctr"/>
            <a:r>
              <a:rPr lang="ru-RU" sz="2000">
                <a:latin typeface="Tahoma" pitchFamily="34" charset="0"/>
              </a:rPr>
              <a:t>2020</a:t>
            </a:r>
          </a:p>
        </p:txBody>
      </p:sp>
      <p:sp>
        <p:nvSpPr>
          <p:cNvPr id="19470" name="AutoShape 8"/>
          <p:cNvSpPr>
            <a:spLocks noChangeArrowheads="1"/>
          </p:cNvSpPr>
          <p:nvPr/>
        </p:nvSpPr>
        <p:spPr bwMode="auto">
          <a:xfrm>
            <a:off x="395288" y="5661025"/>
            <a:ext cx="8137525" cy="108108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pPr algn="ctr"/>
            <a:r>
              <a:rPr lang="ru-RU" sz="2000">
                <a:latin typeface="Tahoma" pitchFamily="34" charset="0"/>
              </a:rPr>
              <a:t>Воспитание, социально-педагогическая поддержка становления и </a:t>
            </a:r>
          </a:p>
          <a:p>
            <a:pPr algn="ctr"/>
            <a:r>
              <a:rPr lang="ru-RU" sz="2000">
                <a:latin typeface="Tahoma" pitchFamily="34" charset="0"/>
              </a:rPr>
              <a:t>развития высоконравственного, ответственного, творческого, </a:t>
            </a:r>
          </a:p>
          <a:p>
            <a:pPr algn="ctr"/>
            <a:r>
              <a:rPr lang="ru-RU" sz="2000">
                <a:latin typeface="Tahoma" pitchFamily="34" charset="0"/>
              </a:rPr>
              <a:t>инициативного, компетентного гражданина России</a:t>
            </a:r>
          </a:p>
        </p:txBody>
      </p:sp>
      <p:sp>
        <p:nvSpPr>
          <p:cNvPr id="19471" name="AutoShape 27"/>
          <p:cNvSpPr>
            <a:spLocks noChangeArrowheads="1"/>
          </p:cNvSpPr>
          <p:nvPr/>
        </p:nvSpPr>
        <p:spPr bwMode="auto">
          <a:xfrm rot="5400000">
            <a:off x="4211638" y="2779712"/>
            <a:ext cx="719138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28575">
            <a:solidFill>
              <a:srgbClr val="0033CC"/>
            </a:solidFill>
            <a:miter lim="800000"/>
            <a:headEnd/>
            <a:tailEnd/>
          </a:ln>
          <a:effectLst>
            <a:prstShdw prst="shdw17" dist="17961" dir="2700000">
              <a:srgbClr val="001F7A"/>
            </a:prstShdw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FF719D-89F4-4F22-B701-A17FAB1CC184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cs typeface="Arial" charset="0"/>
            </a:endParaRP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7743825" cy="935037"/>
          </a:xfrm>
        </p:spPr>
        <p:txBody>
          <a:bodyPr rtlCol="0">
            <a:normAutofit fontScale="90000"/>
          </a:bodyPr>
          <a:lstStyle/>
          <a:p>
            <a:pPr marL="484632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Стандарт как социальная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конвенциональная норма,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</a:rPr>
              <a:t>реализующая общественный договор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9220" name="AutoShape 8"/>
          <p:cNvSpPr>
            <a:spLocks noChangeArrowheads="1"/>
          </p:cNvSpPr>
          <p:nvPr/>
        </p:nvSpPr>
        <p:spPr bwMode="auto">
          <a:xfrm>
            <a:off x="6000750" y="2214563"/>
            <a:ext cx="2597150" cy="1800225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+mn-lt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alibri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alibri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alibri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alibri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+mn-cs"/>
              </a:rPr>
              <a:t>ОБЩЕСТВО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Безопасность и здоровье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Свобода и ответственность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Социальная справедливость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Благосостояние</a:t>
            </a:r>
            <a:endParaRPr lang="ru-RU" sz="600" u="sng" dirty="0">
              <a:latin typeface="Tahoma" pitchFamily="34" charset="0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800" u="sng" dirty="0">
              <a:latin typeface="Tahoma" pitchFamily="34" charset="0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8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</p:txBody>
      </p:sp>
      <p:sp>
        <p:nvSpPr>
          <p:cNvPr id="9221" name="AutoShape 8"/>
          <p:cNvSpPr>
            <a:spLocks noChangeArrowheads="1"/>
          </p:cNvSpPr>
          <p:nvPr/>
        </p:nvSpPr>
        <p:spPr bwMode="auto">
          <a:xfrm>
            <a:off x="3286125" y="4786313"/>
            <a:ext cx="2725738" cy="1811337"/>
          </a:xfrm>
          <a:prstGeom prst="roundRect">
            <a:avLst>
              <a:gd name="adj" fmla="val 15229"/>
            </a:avLst>
          </a:prstGeom>
          <a:noFill/>
          <a:ln w="28575" algn="ctr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7A"/>
            </a:prstShdw>
          </a:effectLst>
        </p:spPr>
        <p:txBody>
          <a:bodyPr wrap="none" anchor="ctr"/>
          <a:lstStyle/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+mn-lt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alibri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alibri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alibri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Calibri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latin typeface="Tahoma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+mn-cs"/>
              </a:rPr>
              <a:t>ГОСУДАРСТВО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Национальное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единство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Безопасность 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Развитие человеческого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 потенциала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Конкурентоспособность</a:t>
            </a:r>
            <a:endParaRPr lang="ru-RU" sz="900" u="sng" dirty="0">
              <a:latin typeface="Tahoma" pitchFamily="34" charset="0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900" dirty="0">
              <a:latin typeface="Tahoma" pitchFamily="34" charset="0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4800" dirty="0">
              <a:latin typeface="Tahoma" pitchFamily="34" charset="0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</p:txBody>
      </p:sp>
      <p:sp>
        <p:nvSpPr>
          <p:cNvPr id="69641" name="AutoShape 8"/>
          <p:cNvSpPr>
            <a:spLocks noChangeArrowheads="1"/>
          </p:cNvSpPr>
          <p:nvPr/>
        </p:nvSpPr>
        <p:spPr bwMode="auto">
          <a:xfrm>
            <a:off x="107950" y="2133600"/>
            <a:ext cx="2809875" cy="19431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0000CC"/>
            </a:solidFill>
            <a:round/>
            <a:headEnd/>
            <a:tailEnd/>
          </a:ln>
          <a:effectLst>
            <a:prstShdw prst="shdw17" dist="17961" dir="2700000">
              <a:srgbClr val="0000CC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1400" u="sng" dirty="0">
              <a:latin typeface="+mn-lt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cs typeface="+mn-cs"/>
              </a:rPr>
              <a:t>СЕМЬЯ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Личностная успешность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Социальная успешность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Профессиональная </a:t>
            </a:r>
            <a:endParaRPr lang="en-US" sz="1400" dirty="0">
              <a:latin typeface="Tahoma" pitchFamily="34" charset="0"/>
              <a:cs typeface="+mn-cs"/>
            </a:endParaRP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ahoma" pitchFamily="34" charset="0"/>
                <a:cs typeface="+mn-cs"/>
              </a:rPr>
              <a:t>успешность</a:t>
            </a:r>
          </a:p>
          <a:p>
            <a:pPr marL="342900" indent="-342900"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600" u="sng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u="sng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  <a:p>
            <a:pPr marL="342900" indent="-342900" algn="ctr" fontAlgn="auto">
              <a:lnSpc>
                <a:spcPct val="75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ru-RU" sz="2000" dirty="0">
              <a:latin typeface="+mn-lt"/>
              <a:cs typeface="+mn-cs"/>
            </a:endParaRPr>
          </a:p>
        </p:txBody>
      </p:sp>
      <p:pic>
        <p:nvPicPr>
          <p:cNvPr id="21510" name="Picture 8" descr="Standart-1"/>
          <p:cNvPicPr>
            <a:picLocks noChangeAspect="1" noChangeArrowheads="1"/>
          </p:cNvPicPr>
          <p:nvPr/>
        </p:nvPicPr>
        <p:blipFill>
          <a:blip r:embed="rId3"/>
          <a:srcRect l="23444" t="8795" r="6860" b="7434"/>
          <a:stretch>
            <a:fillRect/>
          </a:stretch>
        </p:blipFill>
        <p:spPr bwMode="auto">
          <a:xfrm>
            <a:off x="2987675" y="1341438"/>
            <a:ext cx="29972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gray">
          <a:xfrm>
            <a:off x="179388" y="152400"/>
            <a:ext cx="8964612" cy="1189038"/>
          </a:xfrm>
          <a:prstGeom prst="roundRect">
            <a:avLst>
              <a:gd name="adj" fmla="val 49106"/>
            </a:avLst>
          </a:prstGeom>
          <a:solidFill>
            <a:srgbClr val="99CCFF"/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Портрет выпускника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начальн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ой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entury Gothic" pitchFamily="34" charset="0"/>
              </a:rPr>
              <a:t> школ</a:t>
            </a:r>
            <a:r>
              <a:rPr lang="ru-RU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ы</a:t>
            </a:r>
          </a:p>
        </p:txBody>
      </p:sp>
      <p:pic>
        <p:nvPicPr>
          <p:cNvPr id="23554" name="Picture 3" descr="007dbf48c49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900" y="1700213"/>
            <a:ext cx="14859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1763713" y="1808163"/>
            <a:ext cx="2801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>
                <a:solidFill>
                  <a:srgbClr val="0000FF"/>
                </a:solidFill>
                <a:latin typeface="Calibri" pitchFamily="34" charset="0"/>
              </a:rPr>
              <a:t>деятельный и активный</a:t>
            </a:r>
          </a:p>
        </p:txBody>
      </p:sp>
      <p:sp>
        <p:nvSpPr>
          <p:cNvPr id="23556" name="Text Box 7"/>
          <p:cNvSpPr txBox="1">
            <a:spLocks noChangeArrowheads="1"/>
          </p:cNvSpPr>
          <p:nvPr/>
        </p:nvSpPr>
        <p:spPr bwMode="auto">
          <a:xfrm>
            <a:off x="1979613" y="2312988"/>
            <a:ext cx="1514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>
                <a:solidFill>
                  <a:srgbClr val="0000FF"/>
                </a:solidFill>
                <a:latin typeface="Calibri" pitchFamily="34" charset="0"/>
              </a:rPr>
              <a:t>креативный</a:t>
            </a:r>
          </a:p>
        </p:txBody>
      </p:sp>
      <p:sp>
        <p:nvSpPr>
          <p:cNvPr id="23557" name="Text Box 8"/>
          <p:cNvSpPr txBox="1">
            <a:spLocks noChangeArrowheads="1"/>
          </p:cNvSpPr>
          <p:nvPr/>
        </p:nvSpPr>
        <p:spPr bwMode="auto">
          <a:xfrm>
            <a:off x="2124075" y="2816225"/>
            <a:ext cx="2084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>
                <a:solidFill>
                  <a:srgbClr val="0000FF"/>
                </a:solidFill>
                <a:latin typeface="Calibri" pitchFamily="34" charset="0"/>
              </a:rPr>
              <a:t>любознательный</a:t>
            </a:r>
          </a:p>
        </p:txBody>
      </p:sp>
      <p:sp>
        <p:nvSpPr>
          <p:cNvPr id="23558" name="Text Box 9"/>
          <p:cNvSpPr txBox="1">
            <a:spLocks noChangeArrowheads="1"/>
          </p:cNvSpPr>
          <p:nvPr/>
        </p:nvSpPr>
        <p:spPr bwMode="auto">
          <a:xfrm>
            <a:off x="2303463" y="3249613"/>
            <a:ext cx="17986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>
                <a:solidFill>
                  <a:srgbClr val="0000FF"/>
                </a:solidFill>
                <a:latin typeface="Calibri" pitchFamily="34" charset="0"/>
              </a:rPr>
              <a:t>инициативный</a:t>
            </a:r>
          </a:p>
        </p:txBody>
      </p:sp>
      <p:sp>
        <p:nvSpPr>
          <p:cNvPr id="23559" name="Text Box 10"/>
          <p:cNvSpPr txBox="1">
            <a:spLocks noChangeArrowheads="1"/>
          </p:cNvSpPr>
          <p:nvPr/>
        </p:nvSpPr>
        <p:spPr bwMode="auto">
          <a:xfrm>
            <a:off x="576263" y="3897313"/>
            <a:ext cx="3870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>
                <a:solidFill>
                  <a:srgbClr val="0000FF"/>
                </a:solidFill>
                <a:latin typeface="Calibri" pitchFamily="34" charset="0"/>
              </a:rPr>
              <a:t>открытый внешнему миру,</a:t>
            </a:r>
          </a:p>
          <a:p>
            <a:pPr eaLnBrk="0" hangingPunct="0"/>
            <a:r>
              <a:rPr lang="ru-RU">
                <a:solidFill>
                  <a:srgbClr val="0000FF"/>
                </a:solidFill>
                <a:latin typeface="Calibri" pitchFamily="34" charset="0"/>
              </a:rPr>
              <a:t> доброжелательный и отзывчивый</a:t>
            </a:r>
          </a:p>
        </p:txBody>
      </p:sp>
      <p:sp>
        <p:nvSpPr>
          <p:cNvPr id="23560" name="Text Box 11"/>
          <p:cNvSpPr txBox="1">
            <a:spLocks noChangeArrowheads="1"/>
          </p:cNvSpPr>
          <p:nvPr/>
        </p:nvSpPr>
        <p:spPr bwMode="auto">
          <a:xfrm>
            <a:off x="250825" y="4581525"/>
            <a:ext cx="3946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>
                <a:solidFill>
                  <a:srgbClr val="0000FF"/>
                </a:solidFill>
                <a:latin typeface="Calibri" pitchFamily="34" charset="0"/>
              </a:rPr>
              <a:t>положительное отношение к себе,</a:t>
            </a:r>
          </a:p>
          <a:p>
            <a:pPr eaLnBrk="0" hangingPunct="0"/>
            <a:r>
              <a:rPr lang="ru-RU">
                <a:solidFill>
                  <a:srgbClr val="0000FF"/>
                </a:solidFill>
                <a:latin typeface="Calibri" pitchFamily="34" charset="0"/>
              </a:rPr>
              <a:t> уверенность в своих силах</a:t>
            </a:r>
            <a:r>
              <a:rPr lang="ru-RU">
                <a:solidFill>
                  <a:srgbClr val="FFFF99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23561" name="Text Box 12"/>
          <p:cNvSpPr txBox="1">
            <a:spLocks noChangeArrowheads="1"/>
          </p:cNvSpPr>
          <p:nvPr/>
        </p:nvSpPr>
        <p:spPr bwMode="auto">
          <a:xfrm>
            <a:off x="4895850" y="3860800"/>
            <a:ext cx="1655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>
                <a:latin typeface="Calibri" pitchFamily="34" charset="0"/>
              </a:rPr>
              <a:t>коммуника-</a:t>
            </a:r>
          </a:p>
          <a:p>
            <a:pPr eaLnBrk="0" hangingPunct="0"/>
            <a:r>
              <a:rPr lang="ru-RU" b="1">
                <a:latin typeface="Calibri" pitchFamily="34" charset="0"/>
              </a:rPr>
              <a:t> тивность</a:t>
            </a:r>
          </a:p>
        </p:txBody>
      </p:sp>
      <p:sp>
        <p:nvSpPr>
          <p:cNvPr id="23562" name="Text Box 13"/>
          <p:cNvSpPr txBox="1">
            <a:spLocks noChangeArrowheads="1"/>
          </p:cNvSpPr>
          <p:nvPr/>
        </p:nvSpPr>
        <p:spPr bwMode="auto">
          <a:xfrm>
            <a:off x="2808288" y="6021388"/>
            <a:ext cx="63357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>
                <a:latin typeface="Calibri" pitchFamily="34" charset="0"/>
              </a:rPr>
              <a:t>навыки самоорганизации и здорового образа жизни</a:t>
            </a:r>
          </a:p>
        </p:txBody>
      </p:sp>
      <p:sp>
        <p:nvSpPr>
          <p:cNvPr id="23563" name="Text Box 14"/>
          <p:cNvSpPr txBox="1">
            <a:spLocks noChangeArrowheads="1"/>
          </p:cNvSpPr>
          <p:nvPr/>
        </p:nvSpPr>
        <p:spPr bwMode="auto">
          <a:xfrm>
            <a:off x="5148263" y="2420938"/>
            <a:ext cx="15843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>
                <a:latin typeface="Calibri" pitchFamily="34" charset="0"/>
              </a:rPr>
              <a:t>исследова-</a:t>
            </a:r>
          </a:p>
          <a:p>
            <a:pPr eaLnBrk="0" hangingPunct="0"/>
            <a:r>
              <a:rPr lang="ru-RU" b="1">
                <a:latin typeface="Calibri" pitchFamily="34" charset="0"/>
              </a:rPr>
              <a:t> тельский</a:t>
            </a:r>
          </a:p>
          <a:p>
            <a:pPr eaLnBrk="0" hangingPunct="0"/>
            <a:r>
              <a:rPr lang="ru-RU" b="1">
                <a:latin typeface="Calibri" pitchFamily="34" charset="0"/>
              </a:rPr>
              <a:t> интерес</a:t>
            </a:r>
          </a:p>
        </p:txBody>
      </p:sp>
      <p:sp>
        <p:nvSpPr>
          <p:cNvPr id="23564" name="Text Box 15"/>
          <p:cNvSpPr txBox="1">
            <a:spLocks noChangeArrowheads="1"/>
          </p:cNvSpPr>
          <p:nvPr/>
        </p:nvSpPr>
        <p:spPr bwMode="auto">
          <a:xfrm>
            <a:off x="6767513" y="4941888"/>
            <a:ext cx="2198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>
                <a:latin typeface="Calibri" pitchFamily="34" charset="0"/>
              </a:rPr>
              <a:t>саморегуляция</a:t>
            </a:r>
          </a:p>
        </p:txBody>
      </p:sp>
      <p:sp>
        <p:nvSpPr>
          <p:cNvPr id="23565" name="Text Box 16"/>
          <p:cNvSpPr txBox="1">
            <a:spLocks noChangeArrowheads="1"/>
          </p:cNvSpPr>
          <p:nvPr/>
        </p:nvSpPr>
        <p:spPr bwMode="auto">
          <a:xfrm>
            <a:off x="4103688" y="4941888"/>
            <a:ext cx="2341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>
                <a:latin typeface="Calibri" pitchFamily="34" charset="0"/>
              </a:rPr>
              <a:t>ответственность</a:t>
            </a:r>
          </a:p>
        </p:txBody>
      </p:sp>
      <p:sp>
        <p:nvSpPr>
          <p:cNvPr id="23566" name="Text Box 17"/>
          <p:cNvSpPr txBox="1">
            <a:spLocks noChangeArrowheads="1"/>
          </p:cNvSpPr>
          <p:nvPr/>
        </p:nvSpPr>
        <p:spPr bwMode="auto">
          <a:xfrm>
            <a:off x="0" y="5337175"/>
            <a:ext cx="25796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>
                <a:solidFill>
                  <a:srgbClr val="0000FF"/>
                </a:solidFill>
                <a:latin typeface="Calibri" pitchFamily="34" charset="0"/>
              </a:rPr>
              <a:t>чувство собственного</a:t>
            </a:r>
          </a:p>
          <a:p>
            <a:pPr eaLnBrk="0" hangingPunct="0"/>
            <a:r>
              <a:rPr lang="ru-RU">
                <a:solidFill>
                  <a:srgbClr val="0000FF"/>
                </a:solidFill>
                <a:latin typeface="Calibri" pitchFamily="34" charset="0"/>
              </a:rPr>
              <a:t>  достоинства</a:t>
            </a:r>
          </a:p>
        </p:txBody>
      </p:sp>
      <p:sp>
        <p:nvSpPr>
          <p:cNvPr id="23567" name="Text Box 18"/>
          <p:cNvSpPr txBox="1">
            <a:spLocks noChangeArrowheads="1"/>
          </p:cNvSpPr>
          <p:nvPr/>
        </p:nvSpPr>
        <p:spPr bwMode="auto">
          <a:xfrm>
            <a:off x="3527425" y="5373688"/>
            <a:ext cx="5076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buFontTx/>
              <a:buChar char="•"/>
            </a:pPr>
            <a:r>
              <a:rPr lang="ru-RU" b="1">
                <a:latin typeface="Calibri" pitchFamily="34" charset="0"/>
              </a:rPr>
              <a:t>уважительное отношение к окружающим, </a:t>
            </a:r>
          </a:p>
          <a:p>
            <a:pPr eaLnBrk="0" hangingPunct="0"/>
            <a:r>
              <a:rPr lang="ru-RU" b="1">
                <a:latin typeface="Calibri" pitchFamily="34" charset="0"/>
              </a:rPr>
              <a:t> к иной точке зрения</a:t>
            </a:r>
          </a:p>
        </p:txBody>
      </p:sp>
      <p:sp>
        <p:nvSpPr>
          <p:cNvPr id="3091" name="AutoShape 19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29292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УЧЕБНАЯ САМОСТОЯТЕЛЬНОСТЬ ≡ УМЕНИЕ УЧИТЬСЯ</a:t>
            </a:r>
          </a:p>
        </p:txBody>
      </p:sp>
      <p:pic>
        <p:nvPicPr>
          <p:cNvPr id="23569" name="Picture 20" descr="E:\ФОТО\ШКОЛА\4 КЛАСС\проекты\Изображение 039.jpg"/>
          <p:cNvPicPr>
            <a:picLocks noChangeAspect="1" noChangeArrowheads="1"/>
          </p:cNvPicPr>
          <p:nvPr/>
        </p:nvPicPr>
        <p:blipFill>
          <a:blip r:embed="rId4"/>
          <a:srcRect l="37375" t="33151" r="587" b="987"/>
          <a:stretch>
            <a:fillRect/>
          </a:stretch>
        </p:blipFill>
        <p:spPr bwMode="auto">
          <a:xfrm>
            <a:off x="6572250" y="1500188"/>
            <a:ext cx="2214563" cy="176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Номер слайда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F1F577-4257-4C5B-8026-3815330ADE7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>
              <a:cs typeface="Arial" charset="0"/>
            </a:endParaRPr>
          </a:p>
        </p:txBody>
      </p:sp>
      <p:pic>
        <p:nvPicPr>
          <p:cNvPr id="111619" name="Rectangle 2"/>
          <p:cNvPicPr>
            <a:picLocks noGrp="1" noChangeArrowheads="1"/>
          </p:cNvPicPr>
          <p:nvPr>
            <p:ph type="title" idx="4294967295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79388" y="476250"/>
            <a:ext cx="8699500" cy="920750"/>
          </a:xfrm>
          <a:noFill/>
        </p:spPr>
      </p:pic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9138"/>
            <a:ext cx="8686800" cy="4525962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200" smtClean="0">
                <a:latin typeface="Tahoma" pitchFamily="34" charset="0"/>
              </a:rPr>
              <a:t>Любознательный,  интересующийся, активно познающий мир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200" smtClean="0">
                <a:latin typeface="Tahoma" pitchFamily="34" charset="0"/>
              </a:rPr>
              <a:t>Владеющий основами умения учиться.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200" smtClean="0">
                <a:latin typeface="Tahoma" pitchFamily="34" charset="0"/>
              </a:rPr>
              <a:t>Любящий родной край и свою страну.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200" smtClean="0">
                <a:latin typeface="Tahoma" pitchFamily="34" charset="0"/>
              </a:rPr>
              <a:t>Уважающий и принимающий ценности семьи и общества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200" smtClean="0">
                <a:latin typeface="Tahoma" pitchFamily="34" charset="0"/>
              </a:rPr>
              <a:t>Готовый самостоятельно действовать и отвечать за свои поступки перед семьей и школой.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200" smtClean="0">
                <a:latin typeface="Tahoma" pitchFamily="34" charset="0"/>
              </a:rPr>
              <a:t>Доброжелательный, умеющий слушать и слышать партнера,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200" smtClean="0">
                <a:latin typeface="Tahoma" pitchFamily="34" charset="0"/>
              </a:rPr>
              <a:t>умеющий высказать свое мнение.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ru-RU" sz="2200" smtClean="0">
                <a:latin typeface="Tahoma" pitchFamily="34" charset="0"/>
              </a:rPr>
              <a:t>Выполняющий правила здорового и безопасного образа жизни для себя и окружающих.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500063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Предполагаемый результат: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dirty="0" smtClean="0"/>
              <a:t>Здоровый физически, психически, нравственно, адекватно оценивающий свое место и предназначение в жизни выпускник начальной школы.</a:t>
            </a:r>
            <a:endParaRPr lang="ru-RU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</p:txBody>
      </p:sp>
      <p:pic>
        <p:nvPicPr>
          <p:cNvPr id="2765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50" y="3500438"/>
            <a:ext cx="3429000" cy="303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68</TotalTime>
  <Words>783</Words>
  <Application>Microsoft Office PowerPoint</Application>
  <PresentationFormat>Экран (4:3)</PresentationFormat>
  <Paragraphs>164</Paragraphs>
  <Slides>12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12</vt:i4>
      </vt:variant>
    </vt:vector>
  </HeadingPairs>
  <TitlesOfParts>
    <vt:vector size="27" baseType="lpstr">
      <vt:lpstr>Century Gothic</vt:lpstr>
      <vt:lpstr>Arial</vt:lpstr>
      <vt:lpstr>Wingdings 2</vt:lpstr>
      <vt:lpstr>Verdana</vt:lpstr>
      <vt:lpstr>Calibri</vt:lpstr>
      <vt:lpstr>Tahoma</vt:lpstr>
      <vt:lpstr>Wingdings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Smesov</dc:creator>
  <cp:lastModifiedBy>1</cp:lastModifiedBy>
  <cp:revision>9</cp:revision>
  <dcterms:created xsi:type="dcterms:W3CDTF">2012-04-18T19:59:22Z</dcterms:created>
  <dcterms:modified xsi:type="dcterms:W3CDTF">2013-09-24T15:22:50Z</dcterms:modified>
</cp:coreProperties>
</file>